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8" r:id="rId2"/>
    <p:sldId id="272" r:id="rId3"/>
    <p:sldId id="267" r:id="rId4"/>
    <p:sldId id="273" r:id="rId5"/>
    <p:sldId id="275" r:id="rId6"/>
    <p:sldId id="259" r:id="rId7"/>
    <p:sldId id="274" r:id="rId8"/>
    <p:sldId id="270" r:id="rId9"/>
  </p:sldIdLst>
  <p:sldSz cx="12192000" cy="685800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AE3F3"/>
    <a:srgbClr val="343132"/>
    <a:srgbClr val="2E2B2B"/>
    <a:srgbClr val="FFFFFF"/>
    <a:srgbClr val="E7E8E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68" d="100"/>
          <a:sy n="68" d="100"/>
        </p:scale>
        <p:origin x="90" y="1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11675D6-9B0C-4ED1-A1E6-23C875BD710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5E4B5505-2B33-49AF-824C-FFA96C20EC9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/>
              <a:t>Clique para editar o estilo do subtítulo Mestre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5A7DA9C6-3699-4DFF-B4D1-A4402C2120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7B5F60-4CCE-4EFC-AF2C-C7F963DCC797}" type="datetimeFigureOut">
              <a:rPr lang="pt-BR" smtClean="0"/>
              <a:t>17/04/2023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E2511ABA-42E0-4305-9E8F-F394F7A145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C9F646AA-5A9A-452A-9D90-FDE4935B08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2581CF-B426-4631-988C-14218130EA62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0627066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AAD4E82-74BF-4945-ACE6-0439A2DD9B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C3CC541E-C08D-49BD-BD7D-16462F9E281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B4A6C1E8-FD5E-4C6F-A19B-433F8D3F8D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7B5F60-4CCE-4EFC-AF2C-C7F963DCC797}" type="datetimeFigureOut">
              <a:rPr lang="pt-BR" smtClean="0"/>
              <a:t>17/04/2023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46EA67F4-2A2D-42FF-8B9C-14366CD942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5BABF32C-9CB4-4C4D-82E9-F34D71EB2A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2581CF-B426-4631-988C-14218130EA62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9258393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7D8B1709-55A0-448E-9FDF-640C33FB1D3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FF979F36-134F-4161-88D2-B0867F2DCD4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9D99424F-89C9-4FD6-BCAA-B765AC009A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7B5F60-4CCE-4EFC-AF2C-C7F963DCC797}" type="datetimeFigureOut">
              <a:rPr lang="pt-BR" smtClean="0"/>
              <a:t>17/04/2023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1598E0C9-8258-45A1-BE63-0B957DAA1E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41AE7BB0-1CE8-44D3-9EDB-1650E47106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2581CF-B426-4631-988C-14218130EA62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6691726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550766A-AED8-46F1-977F-B5B54AF74B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1180A37E-17BB-4288-91AC-7938073C5AE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075378E6-17B0-40CB-B93E-278549D9C2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7B5F60-4CCE-4EFC-AF2C-C7F963DCC797}" type="datetimeFigureOut">
              <a:rPr lang="pt-BR" smtClean="0"/>
              <a:t>17/04/2023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7D26DF9E-4357-460D-8358-3DF2675750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9759599F-2B4B-460E-AA47-3908E8E9C9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2581CF-B426-4631-988C-14218130EA62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812908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5E9AE31-5A73-46DA-AEFA-4B3DED83FF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2931EAB8-78AE-4781-B203-2964D0EFEA8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080DEC6B-30F0-4929-B2AD-EBB8929E26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7B5F60-4CCE-4EFC-AF2C-C7F963DCC797}" type="datetimeFigureOut">
              <a:rPr lang="pt-BR" smtClean="0"/>
              <a:t>17/04/2023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2594D619-5059-4163-B766-3A7634C26D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38213CB0-5D0A-4230-B4FF-B778101319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2581CF-B426-4631-988C-14218130EA62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5545538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39D3483-6081-4191-A87C-F5D337F48B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9C9A7A29-F0FF-4F66-AE4E-1C444F5CBA9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B7CCFDEC-54B0-4473-9C0B-9BAF3CF391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B42F699F-D285-4C7D-B920-8742440A4F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7B5F60-4CCE-4EFC-AF2C-C7F963DCC797}" type="datetimeFigureOut">
              <a:rPr lang="pt-BR" smtClean="0"/>
              <a:t>17/04/2023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27F00DAD-CDF0-4F69-91BB-53CE3176A9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DA87D507-C1E0-4D70-A7E3-14874D4AD0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2581CF-B426-4631-988C-14218130EA62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0137736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14103AB-6A6A-4D15-B397-45F0F39684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E33145E2-79EA-45EE-B6E4-68737FCE6E1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00458B24-4CB8-4227-BE1C-7AB3CC79854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>
            <a:extLst>
              <a:ext uri="{FF2B5EF4-FFF2-40B4-BE49-F238E27FC236}">
                <a16:creationId xmlns:a16="http://schemas.microsoft.com/office/drawing/2014/main" id="{3EE66E62-1331-42AE-97A1-6C16F22DA26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6" name="Espaço Reservado para Conteúdo 5">
            <a:extLst>
              <a:ext uri="{FF2B5EF4-FFF2-40B4-BE49-F238E27FC236}">
                <a16:creationId xmlns:a16="http://schemas.microsoft.com/office/drawing/2014/main" id="{7954A5A6-41FC-457C-B16E-DFF288176C1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Espaço Reservado para Data 6">
            <a:extLst>
              <a:ext uri="{FF2B5EF4-FFF2-40B4-BE49-F238E27FC236}">
                <a16:creationId xmlns:a16="http://schemas.microsoft.com/office/drawing/2014/main" id="{AD677023-320F-473F-B42F-5D026DE2ED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7B5F60-4CCE-4EFC-AF2C-C7F963DCC797}" type="datetimeFigureOut">
              <a:rPr lang="pt-BR" smtClean="0"/>
              <a:t>17/04/2023</a:t>
            </a:fld>
            <a:endParaRPr lang="pt-BR"/>
          </a:p>
        </p:txBody>
      </p:sp>
      <p:sp>
        <p:nvSpPr>
          <p:cNvPr id="8" name="Espaço Reservado para Rodapé 7">
            <a:extLst>
              <a:ext uri="{FF2B5EF4-FFF2-40B4-BE49-F238E27FC236}">
                <a16:creationId xmlns:a16="http://schemas.microsoft.com/office/drawing/2014/main" id="{86DC95D5-82D1-4EB6-AF0E-F43354900A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>
            <a:extLst>
              <a:ext uri="{FF2B5EF4-FFF2-40B4-BE49-F238E27FC236}">
                <a16:creationId xmlns:a16="http://schemas.microsoft.com/office/drawing/2014/main" id="{EC169374-1EDF-4852-AB2B-2EBAF320F7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2581CF-B426-4631-988C-14218130EA62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9392879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41D0BC8-8CC2-497F-B57B-64930106EC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Data 2">
            <a:extLst>
              <a:ext uri="{FF2B5EF4-FFF2-40B4-BE49-F238E27FC236}">
                <a16:creationId xmlns:a16="http://schemas.microsoft.com/office/drawing/2014/main" id="{3A603FC4-B688-4BCF-84F4-970636FCF8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7B5F60-4CCE-4EFC-AF2C-C7F963DCC797}" type="datetimeFigureOut">
              <a:rPr lang="pt-BR" smtClean="0"/>
              <a:t>17/04/2023</a:t>
            </a:fld>
            <a:endParaRPr lang="pt-BR"/>
          </a:p>
        </p:txBody>
      </p:sp>
      <p:sp>
        <p:nvSpPr>
          <p:cNvPr id="4" name="Espaço Reservado para Rodapé 3">
            <a:extLst>
              <a:ext uri="{FF2B5EF4-FFF2-40B4-BE49-F238E27FC236}">
                <a16:creationId xmlns:a16="http://schemas.microsoft.com/office/drawing/2014/main" id="{10BA8F83-DDBF-482C-975D-FFE65923FF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>
            <a:extLst>
              <a:ext uri="{FF2B5EF4-FFF2-40B4-BE49-F238E27FC236}">
                <a16:creationId xmlns:a16="http://schemas.microsoft.com/office/drawing/2014/main" id="{CC2BE3DA-BE53-4ADC-9316-C48EB6E36C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2581CF-B426-4631-988C-14218130EA62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8156416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>
            <a:extLst>
              <a:ext uri="{FF2B5EF4-FFF2-40B4-BE49-F238E27FC236}">
                <a16:creationId xmlns:a16="http://schemas.microsoft.com/office/drawing/2014/main" id="{F5BAC46D-ED3A-4F87-BC70-8E99D28497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7B5F60-4CCE-4EFC-AF2C-C7F963DCC797}" type="datetimeFigureOut">
              <a:rPr lang="pt-BR" smtClean="0"/>
              <a:t>17/04/2023</a:t>
            </a:fld>
            <a:endParaRPr lang="pt-BR"/>
          </a:p>
        </p:txBody>
      </p:sp>
      <p:sp>
        <p:nvSpPr>
          <p:cNvPr id="3" name="Espaço Reservado para Rodapé 2">
            <a:extLst>
              <a:ext uri="{FF2B5EF4-FFF2-40B4-BE49-F238E27FC236}">
                <a16:creationId xmlns:a16="http://schemas.microsoft.com/office/drawing/2014/main" id="{E3D980EC-1EED-49EB-A4E7-B8EEFC7889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0FB89747-1E34-40E5-8D5A-943E896BDB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2581CF-B426-4631-988C-14218130EA62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590490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09FD3F8-B50D-487B-86D5-639B1343C7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AF900088-3EAE-40CF-A917-F43B7F971AD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6BD2EABD-9B58-4D06-92F3-BCC778237AB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7816779C-1CDF-4C01-9F22-1E71935CB8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7B5F60-4CCE-4EFC-AF2C-C7F963DCC797}" type="datetimeFigureOut">
              <a:rPr lang="pt-BR" smtClean="0"/>
              <a:t>17/04/2023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DFADD5A5-31E9-4551-ABFF-B71FAF1FC8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1FFE08A2-AF55-4810-9977-3D284AB106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2581CF-B426-4631-988C-14218130EA62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0938902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F1C775A-648E-408F-9F46-40B2C2B16E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Imagem 2">
            <a:extLst>
              <a:ext uri="{FF2B5EF4-FFF2-40B4-BE49-F238E27FC236}">
                <a16:creationId xmlns:a16="http://schemas.microsoft.com/office/drawing/2014/main" id="{A9D27166-7E84-4E5D-969E-510F9A08E46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F87AB829-691E-4C8C-8DA2-6D21615B60D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78880BA4-8398-4591-84D6-A63B9CDDD0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7B5F60-4CCE-4EFC-AF2C-C7F963DCC797}" type="datetimeFigureOut">
              <a:rPr lang="pt-BR" smtClean="0"/>
              <a:t>17/04/2023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E8BC3B2E-0D70-4594-A178-4C82C5FD64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0AAE6898-6F5C-4424-B42C-F39E71CEAB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2581CF-B426-4631-988C-14218130EA62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9336500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>
            <a:extLst>
              <a:ext uri="{FF2B5EF4-FFF2-40B4-BE49-F238E27FC236}">
                <a16:creationId xmlns:a16="http://schemas.microsoft.com/office/drawing/2014/main" id="{3097DBAB-7866-46A5-89A1-99F97CEE34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CE0DB02D-2347-4031-B632-E96DE9C2F3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5B091E7D-221E-472E-AFB7-D1BAA6F8C99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7B5F60-4CCE-4EFC-AF2C-C7F963DCC797}" type="datetimeFigureOut">
              <a:rPr lang="pt-BR" smtClean="0"/>
              <a:t>17/04/2023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0ECFD6C9-8773-4BBD-BE37-44CF3D8FDA6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B89B0067-B722-44B2-B445-63679B44724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2581CF-B426-4631-988C-14218130EA62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854867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referenciabibliografica.net/" TargetMode="Externa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referenciabibliografica.net/" TargetMode="Externa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referenciabibliografica.net/" TargetMode="Externa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s://blog.mettzer.com/tipos-de-pesquisa/#:~:text=Desta%20forma%2C%20a%20pesquisa%20cient%C3%ADfica,disserta%C3%A7%C3%A3o%2C%20tese%20e%20inicia%C3%A7%C3%A3o%20cient%C3%ADfica" TargetMode="Externa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s://referenciabibliografica.net/" TargetMode="Externa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AE3F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>
            <a:extLst>
              <a:ext uri="{FF2B5EF4-FFF2-40B4-BE49-F238E27FC236}">
                <a16:creationId xmlns:a16="http://schemas.microsoft.com/office/drawing/2014/main" id="{E6E5F3F6-6B98-43AB-BEDC-056FA44D9F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38836" y="0"/>
            <a:ext cx="9345706" cy="6857999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algn="ctr"/>
            <a:br>
              <a:rPr lang="pt-BR" b="1" dirty="0"/>
            </a:br>
            <a:r>
              <a:rPr lang="pt-BR" sz="3000" b="1" dirty="0"/>
              <a:t>1 - O que é um TCC?</a:t>
            </a:r>
            <a:br>
              <a:rPr lang="pt-BR" sz="3000" b="1" dirty="0"/>
            </a:br>
            <a:br>
              <a:rPr lang="pt-BR" sz="3000" b="1" dirty="0"/>
            </a:br>
            <a:br>
              <a:rPr lang="pt-BR" sz="3000" b="1" dirty="0">
                <a:hlinkClick r:id="rId2"/>
              </a:rPr>
            </a:br>
            <a:r>
              <a:rPr lang="pt-BR" sz="3000" b="1" dirty="0"/>
              <a:t>2 - Quais os principais tipos de Trabalho de Conclusão de curso que existem e suas metodologias?</a:t>
            </a:r>
            <a:br>
              <a:rPr lang="pt-BR" sz="3000" b="1" dirty="0"/>
            </a:br>
            <a:br>
              <a:rPr lang="pt-BR" sz="3000" b="1" dirty="0"/>
            </a:br>
            <a:br>
              <a:rPr lang="pt-BR" sz="3000" b="1" dirty="0"/>
            </a:br>
            <a:r>
              <a:rPr lang="pt-BR" sz="3000" b="1" dirty="0"/>
              <a:t>3 - Como desenvolver um TCC?</a:t>
            </a:r>
            <a:br>
              <a:rPr lang="pt-BR" sz="3000" b="1" dirty="0">
                <a:hlinkClick r:id="rId2"/>
              </a:rPr>
            </a:br>
            <a:endParaRPr lang="pt-BR" sz="3000" b="1" dirty="0">
              <a:hlinkClick r:id="rId2"/>
            </a:endParaRPr>
          </a:p>
        </p:txBody>
      </p:sp>
      <p:pic>
        <p:nvPicPr>
          <p:cNvPr id="3" name="Imagem 2">
            <a:extLst>
              <a:ext uri="{FF2B5EF4-FFF2-40B4-BE49-F238E27FC236}">
                <a16:creationId xmlns:a16="http://schemas.microsoft.com/office/drawing/2014/main" id="{8B0BDD07-2F5A-448C-9908-E4F9067440E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42882" y="176547"/>
            <a:ext cx="2098106" cy="9348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26095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>
            <a:extLst>
              <a:ext uri="{FF2B5EF4-FFF2-40B4-BE49-F238E27FC236}">
                <a16:creationId xmlns:a16="http://schemas.microsoft.com/office/drawing/2014/main" id="{E6E5F3F6-6B98-43AB-BEDC-056FA44D9F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6857999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algn="ctr"/>
            <a:br>
              <a:rPr lang="pt-BR" b="1" dirty="0"/>
            </a:br>
            <a:r>
              <a:rPr lang="pt-BR" sz="4000" b="1" dirty="0"/>
              <a:t>1 - O que é um TCC?</a:t>
            </a:r>
            <a:br>
              <a:rPr lang="pt-BR" sz="4000" b="1" dirty="0"/>
            </a:br>
            <a:br>
              <a:rPr lang="pt-BR" sz="4000" b="1" dirty="0"/>
            </a:br>
            <a:br>
              <a:rPr lang="pt-BR" sz="3000" b="1" dirty="0">
                <a:hlinkClick r:id="rId2"/>
              </a:rPr>
            </a:br>
            <a:endParaRPr lang="pt-BR" sz="3000" b="1" dirty="0">
              <a:hlinkClick r:id="rId2"/>
            </a:endParaRPr>
          </a:p>
        </p:txBody>
      </p:sp>
    </p:spTree>
    <p:extLst>
      <p:ext uri="{BB962C8B-B14F-4D97-AF65-F5344CB8AC3E}">
        <p14:creationId xmlns:p14="http://schemas.microsoft.com/office/powerpoint/2010/main" val="19709735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3825F3C-CFC9-4880-B853-6F6D533405B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32330" y="2514599"/>
            <a:ext cx="10327340" cy="1828801"/>
          </a:xfrm>
          <a:solidFill>
            <a:schemeClr val="accent2">
              <a:lumMod val="40000"/>
              <a:lumOff val="60000"/>
            </a:schemeClr>
          </a:solidFill>
        </p:spPr>
        <p:txBody>
          <a:bodyPr>
            <a:normAutofit fontScale="90000"/>
          </a:bodyPr>
          <a:lstStyle/>
          <a:p>
            <a:r>
              <a:rPr lang="pt-BR" sz="4000" b="1" dirty="0"/>
              <a:t>TCC é uma pesquisa ou investigação científica (acadêmica) que busca a resposta para um problema de pesquisa identificado e suas hipóteses.</a:t>
            </a:r>
          </a:p>
        </p:txBody>
      </p:sp>
    </p:spTree>
    <p:extLst>
      <p:ext uri="{BB962C8B-B14F-4D97-AF65-F5344CB8AC3E}">
        <p14:creationId xmlns:p14="http://schemas.microsoft.com/office/powerpoint/2010/main" val="40789451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AE3F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>
            <a:extLst>
              <a:ext uri="{FF2B5EF4-FFF2-40B4-BE49-F238E27FC236}">
                <a16:creationId xmlns:a16="http://schemas.microsoft.com/office/drawing/2014/main" id="{E6E5F3F6-6B98-43AB-BEDC-056FA44D9F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77471" y="0"/>
            <a:ext cx="9587754" cy="6857999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algn="ctr"/>
            <a:br>
              <a:rPr lang="pt-BR" b="1" dirty="0"/>
            </a:br>
            <a:r>
              <a:rPr lang="pt-BR" sz="4000" b="1" dirty="0"/>
              <a:t>2 - Quais os principais tipos de Trabalho de Conclusão de curso que existem e suas metodologias?</a:t>
            </a:r>
            <a:br>
              <a:rPr lang="pt-BR" sz="4000" b="1" dirty="0"/>
            </a:br>
            <a:br>
              <a:rPr lang="pt-BR" sz="4000" b="1" dirty="0"/>
            </a:br>
            <a:br>
              <a:rPr lang="pt-BR" sz="3000" b="1" dirty="0">
                <a:hlinkClick r:id="rId2"/>
              </a:rPr>
            </a:br>
            <a:endParaRPr lang="pt-BR" sz="3000" b="1" dirty="0">
              <a:hlinkClick r:id="rId2"/>
            </a:endParaRPr>
          </a:p>
        </p:txBody>
      </p:sp>
    </p:spTree>
    <p:extLst>
      <p:ext uri="{BB962C8B-B14F-4D97-AF65-F5344CB8AC3E}">
        <p14:creationId xmlns:p14="http://schemas.microsoft.com/office/powerpoint/2010/main" val="26677810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ubtítulo 6">
            <a:extLst>
              <a:ext uri="{FF2B5EF4-FFF2-40B4-BE49-F238E27FC236}">
                <a16:creationId xmlns:a16="http://schemas.microsoft.com/office/drawing/2014/main" id="{D277A6DB-7122-4A89-ABCF-7564B0CEFAE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2994" y="584802"/>
            <a:ext cx="10327340" cy="476147"/>
          </a:xfr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txBody>
          <a:bodyPr>
            <a:noAutofit/>
          </a:bodyPr>
          <a:lstStyle/>
          <a:p>
            <a:pPr algn="l"/>
            <a:r>
              <a:rPr lang="pt-BR" sz="3000" dirty="0"/>
              <a:t>Tipos de Pesquisas:</a:t>
            </a:r>
            <a:endParaRPr lang="pt-BR" sz="3000" b="1" i="1" dirty="0"/>
          </a:p>
        </p:txBody>
      </p:sp>
      <p:sp>
        <p:nvSpPr>
          <p:cNvPr id="10" name="Título 1">
            <a:extLst>
              <a:ext uri="{FF2B5EF4-FFF2-40B4-BE49-F238E27FC236}">
                <a16:creationId xmlns:a16="http://schemas.microsoft.com/office/drawing/2014/main" id="{2BD03AF5-7D4F-4D8C-AB65-4164F65A5976}"/>
              </a:ext>
            </a:extLst>
          </p:cNvPr>
          <p:cNvSpPr txBox="1">
            <a:spLocks/>
          </p:cNvSpPr>
          <p:nvPr/>
        </p:nvSpPr>
        <p:spPr>
          <a:xfrm>
            <a:off x="1142995" y="4408727"/>
            <a:ext cx="10327339" cy="212654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pt-BR" sz="1500" b="1" dirty="0"/>
              <a:t>Fonte:</a:t>
            </a:r>
          </a:p>
          <a:p>
            <a:pPr algn="l"/>
            <a:endParaRPr lang="pt-BR" sz="1500" b="1" dirty="0"/>
          </a:p>
          <a:p>
            <a:pPr algn="l"/>
            <a:r>
              <a:rPr lang="pt-BR" sz="1500" dirty="0"/>
              <a:t>BLOG NÚCLEO DO CONHECIMENTO. </a:t>
            </a:r>
            <a:r>
              <a:rPr lang="pt-BR" sz="1500" b="1" dirty="0"/>
              <a:t>Qual a diferença entre monografia, </a:t>
            </a:r>
            <a:r>
              <a:rPr lang="pt-BR" sz="1500" b="1" dirty="0" err="1"/>
              <a:t>tcc</a:t>
            </a:r>
            <a:r>
              <a:rPr lang="pt-BR" sz="1500" b="1" dirty="0"/>
              <a:t> e artigo científico?. </a:t>
            </a:r>
            <a:r>
              <a:rPr lang="pt-BR" sz="1500" dirty="0"/>
              <a:t>Disponível</a:t>
            </a:r>
          </a:p>
          <a:p>
            <a:pPr algn="l"/>
            <a:r>
              <a:rPr lang="pt-BR" sz="1500" dirty="0"/>
              <a:t>em: https://www.nucleodoconhecimento.com.br/blog/artigo-cientifico/</a:t>
            </a:r>
            <a:r>
              <a:rPr lang="pt-BR" sz="1500" dirty="0" err="1"/>
              <a:t>diferenca</a:t>
            </a:r>
            <a:r>
              <a:rPr lang="pt-BR" sz="1500" dirty="0"/>
              <a:t>-entre-monografia-</a:t>
            </a:r>
            <a:r>
              <a:rPr lang="pt-BR" sz="1500" dirty="0" err="1"/>
              <a:t>tcc</a:t>
            </a:r>
            <a:r>
              <a:rPr lang="pt-BR" sz="1500" dirty="0"/>
              <a:t>-artigo-cientifico. Acesso em: 17 abr. 2023.</a:t>
            </a:r>
          </a:p>
          <a:p>
            <a:pPr algn="l"/>
            <a:endParaRPr lang="pt-BR" sz="1500" b="1" dirty="0"/>
          </a:p>
          <a:p>
            <a:pPr algn="l"/>
            <a:r>
              <a:rPr lang="pt-BR" sz="1500" dirty="0"/>
              <a:t>COELHO, Beatriz. </a:t>
            </a:r>
            <a:r>
              <a:rPr lang="pt-BR" sz="1500" b="1" dirty="0"/>
              <a:t>Os diferentes tipos de pesquisa científica. Qual se aplica melhor a você?. </a:t>
            </a:r>
            <a:r>
              <a:rPr lang="pt-BR" sz="1500" dirty="0"/>
              <a:t>Disponível</a:t>
            </a:r>
          </a:p>
          <a:p>
            <a:pPr algn="l"/>
            <a:r>
              <a:rPr lang="pt-BR" sz="1500" dirty="0"/>
              <a:t>em: </a:t>
            </a:r>
            <a:r>
              <a:rPr lang="pt-BR" sz="1500" dirty="0">
                <a:hlinkClick r:id="rId2"/>
              </a:rPr>
              <a:t>https://blog.mettzer.com/tipos-de-pesquisa/#:~:text=Desta%20forma%2C%20a%20pesquisa%20cient%C3%ADfica,disserta%C3%A7%C3%A3o%2C%20tese%20e%20inicia%C3%A7%C3%A3o%20cient%C3%ADfica</a:t>
            </a:r>
            <a:r>
              <a:rPr lang="pt-BR" sz="1500" dirty="0"/>
              <a:t> . Acesso em: 17 abr. 2023.</a:t>
            </a:r>
          </a:p>
        </p:txBody>
      </p:sp>
      <p:sp>
        <p:nvSpPr>
          <p:cNvPr id="8" name="Subtítulo 6">
            <a:extLst>
              <a:ext uri="{FF2B5EF4-FFF2-40B4-BE49-F238E27FC236}">
                <a16:creationId xmlns:a16="http://schemas.microsoft.com/office/drawing/2014/main" id="{C8A97032-18B7-4C10-8D0A-1A0326ACBEAE}"/>
              </a:ext>
            </a:extLst>
          </p:cNvPr>
          <p:cNvSpPr txBox="1">
            <a:spLocks/>
          </p:cNvSpPr>
          <p:nvPr/>
        </p:nvSpPr>
        <p:spPr>
          <a:xfrm>
            <a:off x="1142994" y="1340294"/>
            <a:ext cx="10327340" cy="38093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pt-BR" sz="2000" dirty="0"/>
              <a:t>- Artigo</a:t>
            </a:r>
          </a:p>
        </p:txBody>
      </p:sp>
      <p:sp>
        <p:nvSpPr>
          <p:cNvPr id="14" name="Subtítulo 6">
            <a:extLst>
              <a:ext uri="{FF2B5EF4-FFF2-40B4-BE49-F238E27FC236}">
                <a16:creationId xmlns:a16="http://schemas.microsoft.com/office/drawing/2014/main" id="{DBF80ABD-FCAC-484C-A2DB-A23BA474B475}"/>
              </a:ext>
            </a:extLst>
          </p:cNvPr>
          <p:cNvSpPr txBox="1">
            <a:spLocks/>
          </p:cNvSpPr>
          <p:nvPr/>
        </p:nvSpPr>
        <p:spPr>
          <a:xfrm>
            <a:off x="1142994" y="1817216"/>
            <a:ext cx="10327340" cy="38093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pt-BR" sz="2000" dirty="0"/>
              <a:t>- Monografia</a:t>
            </a:r>
          </a:p>
        </p:txBody>
      </p:sp>
      <p:sp>
        <p:nvSpPr>
          <p:cNvPr id="15" name="Subtítulo 6">
            <a:extLst>
              <a:ext uri="{FF2B5EF4-FFF2-40B4-BE49-F238E27FC236}">
                <a16:creationId xmlns:a16="http://schemas.microsoft.com/office/drawing/2014/main" id="{E1269047-1EDA-49AE-A8B9-66F6328BE95A}"/>
              </a:ext>
            </a:extLst>
          </p:cNvPr>
          <p:cNvSpPr txBox="1">
            <a:spLocks/>
          </p:cNvSpPr>
          <p:nvPr/>
        </p:nvSpPr>
        <p:spPr>
          <a:xfrm>
            <a:off x="1142994" y="2294138"/>
            <a:ext cx="10327340" cy="38093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pt-BR" sz="2000" dirty="0"/>
              <a:t>- Iniciação Científica</a:t>
            </a:r>
          </a:p>
        </p:txBody>
      </p:sp>
      <p:sp>
        <p:nvSpPr>
          <p:cNvPr id="16" name="Subtítulo 6">
            <a:extLst>
              <a:ext uri="{FF2B5EF4-FFF2-40B4-BE49-F238E27FC236}">
                <a16:creationId xmlns:a16="http://schemas.microsoft.com/office/drawing/2014/main" id="{330002DF-E087-465F-B731-7AD6352FB31B}"/>
              </a:ext>
            </a:extLst>
          </p:cNvPr>
          <p:cNvSpPr txBox="1">
            <a:spLocks/>
          </p:cNvSpPr>
          <p:nvPr/>
        </p:nvSpPr>
        <p:spPr>
          <a:xfrm>
            <a:off x="1142994" y="2775771"/>
            <a:ext cx="10327340" cy="38093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pt-BR" sz="2000" dirty="0"/>
              <a:t>- Dissertação</a:t>
            </a:r>
          </a:p>
        </p:txBody>
      </p:sp>
      <p:sp>
        <p:nvSpPr>
          <p:cNvPr id="17" name="Subtítulo 6">
            <a:extLst>
              <a:ext uri="{FF2B5EF4-FFF2-40B4-BE49-F238E27FC236}">
                <a16:creationId xmlns:a16="http://schemas.microsoft.com/office/drawing/2014/main" id="{097AF96D-AECD-4D79-B7E8-01806653E633}"/>
              </a:ext>
            </a:extLst>
          </p:cNvPr>
          <p:cNvSpPr txBox="1">
            <a:spLocks/>
          </p:cNvSpPr>
          <p:nvPr/>
        </p:nvSpPr>
        <p:spPr>
          <a:xfrm>
            <a:off x="1142994" y="3256601"/>
            <a:ext cx="10327340" cy="38093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pt-BR" sz="2000" dirty="0"/>
              <a:t>- Tese</a:t>
            </a:r>
          </a:p>
        </p:txBody>
      </p:sp>
      <p:sp>
        <p:nvSpPr>
          <p:cNvPr id="18" name="Subtítulo 6">
            <a:extLst>
              <a:ext uri="{FF2B5EF4-FFF2-40B4-BE49-F238E27FC236}">
                <a16:creationId xmlns:a16="http://schemas.microsoft.com/office/drawing/2014/main" id="{16D48950-AE96-4055-BA0A-553DA4A5A7E5}"/>
              </a:ext>
            </a:extLst>
          </p:cNvPr>
          <p:cNvSpPr txBox="1">
            <a:spLocks/>
          </p:cNvSpPr>
          <p:nvPr/>
        </p:nvSpPr>
        <p:spPr>
          <a:xfrm>
            <a:off x="1142994" y="3737431"/>
            <a:ext cx="10327340" cy="38093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pt-BR" sz="2000" dirty="0"/>
              <a:t>- Entre outros</a:t>
            </a:r>
          </a:p>
        </p:txBody>
      </p:sp>
    </p:spTree>
    <p:extLst>
      <p:ext uri="{BB962C8B-B14F-4D97-AF65-F5344CB8AC3E}">
        <p14:creationId xmlns:p14="http://schemas.microsoft.com/office/powerpoint/2010/main" val="186505330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1">
            <a:extLst>
              <a:ext uri="{FF2B5EF4-FFF2-40B4-BE49-F238E27FC236}">
                <a16:creationId xmlns:a16="http://schemas.microsoft.com/office/drawing/2014/main" id="{99C44835-B782-403D-94D5-586CEACF1938}"/>
              </a:ext>
            </a:extLst>
          </p:cNvPr>
          <p:cNvSpPr txBox="1">
            <a:spLocks/>
          </p:cNvSpPr>
          <p:nvPr/>
        </p:nvSpPr>
        <p:spPr>
          <a:xfrm>
            <a:off x="838200" y="365125"/>
            <a:ext cx="10515600" cy="656853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t-BR" sz="3000" b="1" dirty="0"/>
              <a:t>METODOLOGIA</a:t>
            </a:r>
          </a:p>
        </p:txBody>
      </p:sp>
      <p:sp>
        <p:nvSpPr>
          <p:cNvPr id="5" name="Espaço Reservado para Conteúdo 4">
            <a:extLst>
              <a:ext uri="{FF2B5EF4-FFF2-40B4-BE49-F238E27FC236}">
                <a16:creationId xmlns:a16="http://schemas.microsoft.com/office/drawing/2014/main" id="{7A063F04-C125-47FF-8B76-E7AC65B00B6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141537"/>
            <a:ext cx="10515600" cy="3386325"/>
          </a:xfrm>
        </p:spPr>
        <p:txBody>
          <a:bodyPr>
            <a:normAutofit/>
          </a:bodyPr>
          <a:lstStyle/>
          <a:p>
            <a:r>
              <a:rPr lang="pt-BR" sz="2000" dirty="0"/>
              <a:t>Pesquisa qualitativa</a:t>
            </a:r>
          </a:p>
          <a:p>
            <a:r>
              <a:rPr lang="pt-BR" sz="2000" dirty="0"/>
              <a:t>Pesquisa quantitativa</a:t>
            </a:r>
          </a:p>
          <a:p>
            <a:r>
              <a:rPr lang="pt-BR" sz="2000" dirty="0"/>
              <a:t>Pesquisa </a:t>
            </a:r>
            <a:r>
              <a:rPr lang="pt-BR" sz="2000" dirty="0" err="1"/>
              <a:t>quali</a:t>
            </a:r>
            <a:r>
              <a:rPr lang="pt-BR" sz="2000" dirty="0"/>
              <a:t>-quanti</a:t>
            </a:r>
          </a:p>
          <a:p>
            <a:r>
              <a:rPr lang="pt-BR" sz="2000" dirty="0"/>
              <a:t>Pesquisa descritiva</a:t>
            </a:r>
          </a:p>
          <a:p>
            <a:r>
              <a:rPr lang="pt-BR" sz="2000" dirty="0"/>
              <a:t>Pesquisa exploratória</a:t>
            </a:r>
          </a:p>
          <a:p>
            <a:r>
              <a:rPr lang="pt-BR" sz="2000" dirty="0"/>
              <a:t>Pesquisa explicativa</a:t>
            </a:r>
          </a:p>
          <a:p>
            <a:r>
              <a:rPr lang="pt-BR" sz="2000" b="1" dirty="0">
                <a:solidFill>
                  <a:schemeClr val="accent1">
                    <a:lumMod val="75000"/>
                  </a:schemeClr>
                </a:solidFill>
              </a:rPr>
              <a:t>Pesquisa bibliográfica</a:t>
            </a:r>
          </a:p>
          <a:p>
            <a:r>
              <a:rPr lang="pt-BR" sz="2000" dirty="0"/>
              <a:t>Pesquisa de campo</a:t>
            </a:r>
          </a:p>
          <a:p>
            <a:endParaRPr lang="pt-BR" sz="2000" dirty="0"/>
          </a:p>
        </p:txBody>
      </p:sp>
      <p:sp>
        <p:nvSpPr>
          <p:cNvPr id="6" name="Título 1">
            <a:extLst>
              <a:ext uri="{FF2B5EF4-FFF2-40B4-BE49-F238E27FC236}">
                <a16:creationId xmlns:a16="http://schemas.microsoft.com/office/drawing/2014/main" id="{7880CCE3-D0FE-4839-ABB0-657D16AE466A}"/>
              </a:ext>
            </a:extLst>
          </p:cNvPr>
          <p:cNvSpPr txBox="1">
            <a:spLocks/>
          </p:cNvSpPr>
          <p:nvPr/>
        </p:nvSpPr>
        <p:spPr>
          <a:xfrm>
            <a:off x="838200" y="1330138"/>
            <a:ext cx="10327339" cy="656853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pt-BR" sz="3000" dirty="0"/>
              <a:t>Existem diversas metodologias para pesquisa científicas:</a:t>
            </a:r>
          </a:p>
        </p:txBody>
      </p:sp>
      <p:sp>
        <p:nvSpPr>
          <p:cNvPr id="7" name="Subtítulo 6">
            <a:extLst>
              <a:ext uri="{FF2B5EF4-FFF2-40B4-BE49-F238E27FC236}">
                <a16:creationId xmlns:a16="http://schemas.microsoft.com/office/drawing/2014/main" id="{473A9158-7936-473B-A6E2-B0E4A2DB4A9D}"/>
              </a:ext>
            </a:extLst>
          </p:cNvPr>
          <p:cNvSpPr txBox="1">
            <a:spLocks/>
          </p:cNvSpPr>
          <p:nvPr/>
        </p:nvSpPr>
        <p:spPr>
          <a:xfrm>
            <a:off x="838199" y="5567175"/>
            <a:ext cx="10515600" cy="108024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pt-BR" sz="2000" b="1" i="1" dirty="0"/>
              <a:t>A </a:t>
            </a:r>
            <a:r>
              <a:rPr lang="pt-BR" sz="2000" b="1" i="1" u="sng" dirty="0"/>
              <a:t>pesquisa bibliográfica </a:t>
            </a:r>
            <a:r>
              <a:rPr lang="pt-BR" sz="2000" b="1" i="1" dirty="0"/>
              <a:t>é uma das mais comuns entre os estudantes, sendo obrigatória em todos os trabalhos científicos. Com ela, é feito uma coleta de dados a partir de artigos, livros e revistas científicas para utilizar como citações. (ADOTAREMOS ESSA METODOLOGIA)</a:t>
            </a:r>
          </a:p>
        </p:txBody>
      </p:sp>
    </p:spTree>
    <p:extLst>
      <p:ext uri="{BB962C8B-B14F-4D97-AF65-F5344CB8AC3E}">
        <p14:creationId xmlns:p14="http://schemas.microsoft.com/office/powerpoint/2010/main" val="37876550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>
            <a:extLst>
              <a:ext uri="{FF2B5EF4-FFF2-40B4-BE49-F238E27FC236}">
                <a16:creationId xmlns:a16="http://schemas.microsoft.com/office/drawing/2014/main" id="{E6E5F3F6-6B98-43AB-BEDC-056FA44D9F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6857999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algn="ctr"/>
            <a:br>
              <a:rPr lang="pt-BR" b="1" dirty="0"/>
            </a:br>
            <a:r>
              <a:rPr lang="pt-BR" sz="4000" b="1" dirty="0"/>
              <a:t>3 - Como desenvolver um TCC?</a:t>
            </a:r>
            <a:br>
              <a:rPr lang="pt-BR" sz="4000" b="1" dirty="0">
                <a:hlinkClick r:id="rId2"/>
              </a:rPr>
            </a:br>
            <a:br>
              <a:rPr lang="pt-BR" sz="4000" b="1" dirty="0"/>
            </a:br>
            <a:br>
              <a:rPr lang="pt-BR" sz="3000" b="1" dirty="0">
                <a:hlinkClick r:id="rId2"/>
              </a:rPr>
            </a:br>
            <a:endParaRPr lang="pt-BR" sz="3000" b="1" dirty="0">
              <a:hlinkClick r:id="rId2"/>
            </a:endParaRPr>
          </a:p>
        </p:txBody>
      </p:sp>
    </p:spTree>
    <p:extLst>
      <p:ext uri="{BB962C8B-B14F-4D97-AF65-F5344CB8AC3E}">
        <p14:creationId xmlns:p14="http://schemas.microsoft.com/office/powerpoint/2010/main" val="191681477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ubtítulo 6">
            <a:extLst>
              <a:ext uri="{FF2B5EF4-FFF2-40B4-BE49-F238E27FC236}">
                <a16:creationId xmlns:a16="http://schemas.microsoft.com/office/drawing/2014/main" id="{D277A6DB-7122-4A89-ABCF-7564B0CEFAE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2994" y="584802"/>
            <a:ext cx="10327340" cy="476147"/>
          </a:xfr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txBody>
          <a:bodyPr>
            <a:noAutofit/>
          </a:bodyPr>
          <a:lstStyle/>
          <a:p>
            <a:pPr algn="l"/>
            <a:r>
              <a:rPr lang="pt-BR" sz="3000" dirty="0"/>
              <a:t>Para desenvolver a Pesquisa Bibliográfica, o aluno deve:</a:t>
            </a:r>
            <a:endParaRPr lang="pt-BR" sz="3000" b="1" i="1" dirty="0"/>
          </a:p>
        </p:txBody>
      </p:sp>
      <p:sp>
        <p:nvSpPr>
          <p:cNvPr id="10" name="Título 1">
            <a:extLst>
              <a:ext uri="{FF2B5EF4-FFF2-40B4-BE49-F238E27FC236}">
                <a16:creationId xmlns:a16="http://schemas.microsoft.com/office/drawing/2014/main" id="{2BD03AF5-7D4F-4D8C-AB65-4164F65A5976}"/>
              </a:ext>
            </a:extLst>
          </p:cNvPr>
          <p:cNvSpPr txBox="1">
            <a:spLocks/>
          </p:cNvSpPr>
          <p:nvPr/>
        </p:nvSpPr>
        <p:spPr>
          <a:xfrm>
            <a:off x="1142994" y="4023360"/>
            <a:ext cx="10327339" cy="42203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pt-BR" sz="1500" b="1" dirty="0"/>
              <a:t>VER MODELO DE ARTIGO NA PASTA!!</a:t>
            </a:r>
          </a:p>
        </p:txBody>
      </p:sp>
      <p:sp>
        <p:nvSpPr>
          <p:cNvPr id="8" name="Subtítulo 6">
            <a:extLst>
              <a:ext uri="{FF2B5EF4-FFF2-40B4-BE49-F238E27FC236}">
                <a16:creationId xmlns:a16="http://schemas.microsoft.com/office/drawing/2014/main" id="{C8A97032-18B7-4C10-8D0A-1A0326ACBEAE}"/>
              </a:ext>
            </a:extLst>
          </p:cNvPr>
          <p:cNvSpPr txBox="1">
            <a:spLocks/>
          </p:cNvSpPr>
          <p:nvPr/>
        </p:nvSpPr>
        <p:spPr>
          <a:xfrm>
            <a:off x="1142994" y="1677918"/>
            <a:ext cx="10327340" cy="81206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pt-BR" sz="2000" dirty="0"/>
              <a:t>- Ler o que autores falam sobre o que está sendo pesquisado e fazer a montagem do trabalho citando a fonte de onde encontrou tal informação. Isso deve ocorrer em cada parágrafo.</a:t>
            </a:r>
          </a:p>
        </p:txBody>
      </p:sp>
      <p:sp>
        <p:nvSpPr>
          <p:cNvPr id="19" name="Subtítulo 6">
            <a:extLst>
              <a:ext uri="{FF2B5EF4-FFF2-40B4-BE49-F238E27FC236}">
                <a16:creationId xmlns:a16="http://schemas.microsoft.com/office/drawing/2014/main" id="{C9839A35-85F8-4B3D-A86F-8F3168937786}"/>
              </a:ext>
            </a:extLst>
          </p:cNvPr>
          <p:cNvSpPr txBox="1">
            <a:spLocks/>
          </p:cNvSpPr>
          <p:nvPr/>
        </p:nvSpPr>
        <p:spPr>
          <a:xfrm>
            <a:off x="1142994" y="2714537"/>
            <a:ext cx="10327340" cy="81206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txBody>
          <a:bodyPr vert="horz" lIns="91440" tIns="45720" rIns="91440" bIns="45720" rtlCol="0">
            <a:normAutofit fontScale="92500" lnSpcReduction="100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pt-BR" sz="2000" dirty="0"/>
              <a:t>- O aluno raramente escreve com opiniões próprias, na maior parte do trabalho ele lê o que está escrito nas obras pesquisadas e cita de forma direta ou indireta (paráfrase), atribuindo créditos a quem é o responsável pelo conceito do que foi dito.</a:t>
            </a:r>
          </a:p>
        </p:txBody>
      </p:sp>
    </p:spTree>
    <p:extLst>
      <p:ext uri="{BB962C8B-B14F-4D97-AF65-F5344CB8AC3E}">
        <p14:creationId xmlns:p14="http://schemas.microsoft.com/office/powerpoint/2010/main" val="69542920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440</TotalTime>
  <Words>347</Words>
  <Application>Microsoft Office PowerPoint</Application>
  <PresentationFormat>Widescreen</PresentationFormat>
  <Paragraphs>34</Paragraphs>
  <Slides>8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Tema do Office</vt:lpstr>
      <vt:lpstr> 1 - O que é um TCC?   2 - Quais os principais tipos de Trabalho de Conclusão de curso que existem e suas metodologias?   3 - Como desenvolver um TCC? </vt:lpstr>
      <vt:lpstr> 1 - O que é um TCC?   </vt:lpstr>
      <vt:lpstr>TCC é uma pesquisa ou investigação científica (acadêmica) que busca a resposta para um problema de pesquisa identificado e suas hipóteses.</vt:lpstr>
      <vt:lpstr> 2 - Quais os principais tipos de Trabalho de Conclusão de curso que existem e suas metodologias?   </vt:lpstr>
      <vt:lpstr>Apresentação do PowerPoint</vt:lpstr>
      <vt:lpstr>Apresentação do PowerPoint</vt:lpstr>
      <vt:lpstr> 3 - Como desenvolver um TCC?   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Denny Coelho</dc:creator>
  <cp:lastModifiedBy>Denny Coelho</cp:lastModifiedBy>
  <cp:revision>88</cp:revision>
  <dcterms:created xsi:type="dcterms:W3CDTF">2022-11-15T14:26:32Z</dcterms:created>
  <dcterms:modified xsi:type="dcterms:W3CDTF">2023-04-17T13:40:29Z</dcterms:modified>
</cp:coreProperties>
</file>