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9" r:id="rId4"/>
    <p:sldId id="275" r:id="rId5"/>
    <p:sldId id="259" r:id="rId6"/>
    <p:sldId id="274" r:id="rId7"/>
    <p:sldId id="270" r:id="rId8"/>
    <p:sldId id="256" r:id="rId9"/>
    <p:sldId id="257" r:id="rId10"/>
    <p:sldId id="258" r:id="rId11"/>
    <p:sldId id="260" r:id="rId12"/>
    <p:sldId id="263" r:id="rId13"/>
    <p:sldId id="262" r:id="rId14"/>
    <p:sldId id="266" r:id="rId15"/>
    <p:sldId id="264" r:id="rId16"/>
    <p:sldId id="265" r:id="rId17"/>
    <p:sldId id="272" r:id="rId18"/>
    <p:sldId id="273" r:id="rId19"/>
    <p:sldId id="271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343132"/>
    <a:srgbClr val="2E2B2B"/>
    <a:srgbClr val="FFFFFF"/>
    <a:srgbClr val="E7E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11A07D-A7AA-4BAC-B152-7273979C904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6A7F23D-782E-4B2F-8B40-DB109EC3C83A}">
      <dgm:prSet phldrT="[Texto]"/>
      <dgm:spPr/>
      <dgm:t>
        <a:bodyPr/>
        <a:lstStyle/>
        <a:p>
          <a:r>
            <a:rPr lang="pt-BR" b="1" dirty="0"/>
            <a:t>Citação Indireta</a:t>
          </a:r>
        </a:p>
      </dgm:t>
    </dgm:pt>
    <dgm:pt modelId="{4667A7C2-AF82-4AB4-A820-E6E3CB2722B2}" type="parTrans" cxnId="{6E5D679A-68F0-4338-B5AE-87F46EA291D0}">
      <dgm:prSet/>
      <dgm:spPr/>
      <dgm:t>
        <a:bodyPr/>
        <a:lstStyle/>
        <a:p>
          <a:endParaRPr lang="pt-BR" b="0"/>
        </a:p>
      </dgm:t>
    </dgm:pt>
    <dgm:pt modelId="{EAF167FA-AB19-40E0-A906-E9FAB36D3BDF}" type="sibTrans" cxnId="{6E5D679A-68F0-4338-B5AE-87F46EA291D0}">
      <dgm:prSet/>
      <dgm:spPr/>
      <dgm:t>
        <a:bodyPr/>
        <a:lstStyle/>
        <a:p>
          <a:endParaRPr lang="pt-BR" b="0"/>
        </a:p>
      </dgm:t>
    </dgm:pt>
    <dgm:pt modelId="{58FA7191-B122-400E-B046-9E93791786AB}">
      <dgm:prSet phldrT="[Texto]"/>
      <dgm:spPr/>
      <dgm:t>
        <a:bodyPr/>
        <a:lstStyle/>
        <a:p>
          <a:r>
            <a:rPr lang="pt-BR" b="0" dirty="0"/>
            <a:t>Constitui a maior parte do trabalho,</a:t>
          </a:r>
        </a:p>
      </dgm:t>
    </dgm:pt>
    <dgm:pt modelId="{823B7B6D-2F25-4114-987B-05AB7D1C7188}" type="parTrans" cxnId="{B5FF833A-EEE4-4853-9AAD-CE0AC1E52521}">
      <dgm:prSet/>
      <dgm:spPr/>
      <dgm:t>
        <a:bodyPr/>
        <a:lstStyle/>
        <a:p>
          <a:endParaRPr lang="pt-BR" b="0"/>
        </a:p>
      </dgm:t>
    </dgm:pt>
    <dgm:pt modelId="{F83D811D-5C63-421F-8DD6-DB0D53F04713}" type="sibTrans" cxnId="{B5FF833A-EEE4-4853-9AAD-CE0AC1E52521}">
      <dgm:prSet/>
      <dgm:spPr/>
      <dgm:t>
        <a:bodyPr/>
        <a:lstStyle/>
        <a:p>
          <a:endParaRPr lang="pt-BR" b="0"/>
        </a:p>
      </dgm:t>
    </dgm:pt>
    <dgm:pt modelId="{55031500-F790-438D-B8A0-777DC0CF9C60}">
      <dgm:prSet phldrT="[Texto]"/>
      <dgm:spPr/>
      <dgm:t>
        <a:bodyPr/>
        <a:lstStyle/>
        <a:p>
          <a:r>
            <a:rPr lang="pt-BR" b="0" dirty="0"/>
            <a:t>É a paráfrase em si, onde o acadêmico deve ler o que o autor falou sobre o assunto e reescrever com suas palavras, adotando apenas o conceito do que foi dito,</a:t>
          </a:r>
        </a:p>
      </dgm:t>
    </dgm:pt>
    <dgm:pt modelId="{46F85CFD-630F-4BBE-8293-1ACB64B8510B}" type="parTrans" cxnId="{38DE93F1-585A-4EA4-A621-6CF44B7E2584}">
      <dgm:prSet/>
      <dgm:spPr/>
      <dgm:t>
        <a:bodyPr/>
        <a:lstStyle/>
        <a:p>
          <a:endParaRPr lang="pt-BR" b="0"/>
        </a:p>
      </dgm:t>
    </dgm:pt>
    <dgm:pt modelId="{97D9DF7C-82EE-486B-AF54-232FAA2606AE}" type="sibTrans" cxnId="{38DE93F1-585A-4EA4-A621-6CF44B7E2584}">
      <dgm:prSet/>
      <dgm:spPr/>
      <dgm:t>
        <a:bodyPr/>
        <a:lstStyle/>
        <a:p>
          <a:endParaRPr lang="pt-BR" b="0"/>
        </a:p>
      </dgm:t>
    </dgm:pt>
    <dgm:pt modelId="{427BDC9B-E73E-4F76-B8A9-845B8C915838}">
      <dgm:prSet phldrT="[Texto]"/>
      <dgm:spPr/>
      <dgm:t>
        <a:bodyPr/>
        <a:lstStyle/>
        <a:p>
          <a:r>
            <a:rPr lang="pt-BR" b="1" dirty="0"/>
            <a:t>Citação Direta</a:t>
          </a:r>
        </a:p>
      </dgm:t>
    </dgm:pt>
    <dgm:pt modelId="{D532872F-AB74-4EF9-90D8-7EDF6D366A96}" type="parTrans" cxnId="{54C5E97F-D967-4CB4-A47E-DEFD28AA1FAF}">
      <dgm:prSet/>
      <dgm:spPr/>
      <dgm:t>
        <a:bodyPr/>
        <a:lstStyle/>
        <a:p>
          <a:endParaRPr lang="pt-BR" b="0"/>
        </a:p>
      </dgm:t>
    </dgm:pt>
    <dgm:pt modelId="{F66832C0-39F3-4DB5-A6E4-EBA699B17AF1}" type="sibTrans" cxnId="{54C5E97F-D967-4CB4-A47E-DEFD28AA1FAF}">
      <dgm:prSet/>
      <dgm:spPr/>
      <dgm:t>
        <a:bodyPr/>
        <a:lstStyle/>
        <a:p>
          <a:endParaRPr lang="pt-BR" b="0"/>
        </a:p>
      </dgm:t>
    </dgm:pt>
    <dgm:pt modelId="{1BA89D94-6AA5-4D3B-A73B-A46AA0902EEC}">
      <dgm:prSet phldrT="[Texto]"/>
      <dgm:spPr/>
      <dgm:t>
        <a:bodyPr/>
        <a:lstStyle/>
        <a:p>
          <a:r>
            <a:rPr lang="pt-BR" b="0" dirty="0"/>
            <a:t>Deve ser usado pouco no trabalho, para que o mesmo não fique pobre, com aspecto de preguiça do acadêmico (aluno).</a:t>
          </a:r>
        </a:p>
      </dgm:t>
    </dgm:pt>
    <dgm:pt modelId="{2F5B3BA1-F876-45E7-B535-97E7B26A631D}" type="parTrans" cxnId="{3CA3AC4B-F099-48A9-8A03-C24D43BB9E98}">
      <dgm:prSet/>
      <dgm:spPr/>
      <dgm:t>
        <a:bodyPr/>
        <a:lstStyle/>
        <a:p>
          <a:endParaRPr lang="pt-BR" b="0"/>
        </a:p>
      </dgm:t>
    </dgm:pt>
    <dgm:pt modelId="{4B1BA99F-CBF0-45EC-B186-892EE1B1BFD6}" type="sibTrans" cxnId="{3CA3AC4B-F099-48A9-8A03-C24D43BB9E98}">
      <dgm:prSet/>
      <dgm:spPr/>
      <dgm:t>
        <a:bodyPr/>
        <a:lstStyle/>
        <a:p>
          <a:endParaRPr lang="pt-BR" b="0"/>
        </a:p>
      </dgm:t>
    </dgm:pt>
    <dgm:pt modelId="{90261D30-6B63-41E9-B4F8-93D3C675BF5A}">
      <dgm:prSet phldrT="[Texto]"/>
      <dgm:spPr/>
      <dgm:t>
        <a:bodyPr/>
        <a:lstStyle/>
        <a:p>
          <a:r>
            <a:rPr lang="pt-BR" b="0" dirty="0"/>
            <a:t>Somente é usado quando se pretende manter de forma fidedigna exatamente o que foi falado pelo autor,</a:t>
          </a:r>
        </a:p>
      </dgm:t>
    </dgm:pt>
    <dgm:pt modelId="{41FB453B-5AAD-4125-BA34-4CB4C325C9CB}" type="parTrans" cxnId="{7C41AA52-C241-4146-A82E-9ECBFCFDA739}">
      <dgm:prSet/>
      <dgm:spPr/>
      <dgm:t>
        <a:bodyPr/>
        <a:lstStyle/>
        <a:p>
          <a:endParaRPr lang="pt-BR" b="0"/>
        </a:p>
      </dgm:t>
    </dgm:pt>
    <dgm:pt modelId="{4648A2CE-F32A-4250-BEB7-56551BED2819}" type="sibTrans" cxnId="{7C41AA52-C241-4146-A82E-9ECBFCFDA739}">
      <dgm:prSet/>
      <dgm:spPr/>
      <dgm:t>
        <a:bodyPr/>
        <a:lstStyle/>
        <a:p>
          <a:endParaRPr lang="pt-BR" b="0"/>
        </a:p>
      </dgm:t>
    </dgm:pt>
    <dgm:pt modelId="{DE80B987-7989-4C49-A0BE-CD9530921D17}">
      <dgm:prSet phldrT="[Texto]"/>
      <dgm:spPr/>
      <dgm:t>
        <a:bodyPr/>
        <a:lstStyle/>
        <a:p>
          <a:endParaRPr lang="pt-BR" b="0" dirty="0"/>
        </a:p>
      </dgm:t>
    </dgm:pt>
    <dgm:pt modelId="{B24E99AF-59A4-4C86-BA0A-9E9452E19567}" type="parTrans" cxnId="{0F4DAC5A-8BA3-4B4B-9D49-1F226F93641C}">
      <dgm:prSet/>
      <dgm:spPr/>
      <dgm:t>
        <a:bodyPr/>
        <a:lstStyle/>
        <a:p>
          <a:endParaRPr lang="pt-BR" b="0"/>
        </a:p>
      </dgm:t>
    </dgm:pt>
    <dgm:pt modelId="{2A3F6280-2C00-4F66-91E2-6A641C6FD8B8}" type="sibTrans" cxnId="{0F4DAC5A-8BA3-4B4B-9D49-1F226F93641C}">
      <dgm:prSet/>
      <dgm:spPr/>
      <dgm:t>
        <a:bodyPr/>
        <a:lstStyle/>
        <a:p>
          <a:endParaRPr lang="pt-BR" b="0"/>
        </a:p>
      </dgm:t>
    </dgm:pt>
    <dgm:pt modelId="{EC15FA79-DA0D-44F5-B861-41E73EBA5A6F}">
      <dgm:prSet phldrT="[Texto]"/>
      <dgm:spPr/>
      <dgm:t>
        <a:bodyPr/>
        <a:lstStyle/>
        <a:p>
          <a:r>
            <a:rPr lang="pt-BR" b="0" dirty="0"/>
            <a:t>Para fazer, basta extrair exatamente o que o autor falou.</a:t>
          </a:r>
        </a:p>
      </dgm:t>
    </dgm:pt>
    <dgm:pt modelId="{FA3966BF-4134-4D61-978A-71079E7E884A}" type="parTrans" cxnId="{C7090B60-E611-40EF-B150-ACF3BF31BC21}">
      <dgm:prSet/>
      <dgm:spPr/>
      <dgm:t>
        <a:bodyPr/>
        <a:lstStyle/>
        <a:p>
          <a:endParaRPr lang="pt-BR" b="0"/>
        </a:p>
      </dgm:t>
    </dgm:pt>
    <dgm:pt modelId="{132F7092-8A6A-4637-8F90-668E8AB282E7}" type="sibTrans" cxnId="{C7090B60-E611-40EF-B150-ACF3BF31BC21}">
      <dgm:prSet/>
      <dgm:spPr/>
      <dgm:t>
        <a:bodyPr/>
        <a:lstStyle/>
        <a:p>
          <a:endParaRPr lang="pt-BR" b="0"/>
        </a:p>
      </dgm:t>
    </dgm:pt>
    <dgm:pt modelId="{91DE81F0-8A9D-4143-8FD3-10950DF6EA3F}">
      <dgm:prSet phldrT="[Texto]"/>
      <dgm:spPr/>
      <dgm:t>
        <a:bodyPr/>
        <a:lstStyle/>
        <a:p>
          <a:endParaRPr lang="pt-BR" b="0" dirty="0"/>
        </a:p>
      </dgm:t>
    </dgm:pt>
    <dgm:pt modelId="{212FB9BA-1B51-4758-9836-B90F8B5800C7}" type="parTrans" cxnId="{5A697D89-DD7F-4E06-B0B7-3FE3B6C539B8}">
      <dgm:prSet/>
      <dgm:spPr/>
      <dgm:t>
        <a:bodyPr/>
        <a:lstStyle/>
        <a:p>
          <a:endParaRPr lang="pt-BR" b="0"/>
        </a:p>
      </dgm:t>
    </dgm:pt>
    <dgm:pt modelId="{11F398EF-AB92-4AC2-A5D6-284BE4895FD3}" type="sibTrans" cxnId="{5A697D89-DD7F-4E06-B0B7-3FE3B6C539B8}">
      <dgm:prSet/>
      <dgm:spPr/>
      <dgm:t>
        <a:bodyPr/>
        <a:lstStyle/>
        <a:p>
          <a:endParaRPr lang="pt-BR" b="0"/>
        </a:p>
      </dgm:t>
    </dgm:pt>
    <dgm:pt modelId="{0104C765-3A70-4F2B-8F08-33959E7FF7B6}">
      <dgm:prSet phldrT="[Texto]"/>
      <dgm:spPr/>
      <dgm:t>
        <a:bodyPr/>
        <a:lstStyle/>
        <a:p>
          <a:endParaRPr lang="pt-BR" b="0" dirty="0"/>
        </a:p>
      </dgm:t>
    </dgm:pt>
    <dgm:pt modelId="{91EB9B04-29D1-42B9-B822-E96E8D815906}" type="parTrans" cxnId="{9F54E042-8E7E-4394-9639-338B3F8049F1}">
      <dgm:prSet/>
      <dgm:spPr/>
      <dgm:t>
        <a:bodyPr/>
        <a:lstStyle/>
        <a:p>
          <a:endParaRPr lang="pt-BR" b="0"/>
        </a:p>
      </dgm:t>
    </dgm:pt>
    <dgm:pt modelId="{0652F19E-C236-407A-ADA8-2A41A3FD477B}" type="sibTrans" cxnId="{9F54E042-8E7E-4394-9639-338B3F8049F1}">
      <dgm:prSet/>
      <dgm:spPr/>
      <dgm:t>
        <a:bodyPr/>
        <a:lstStyle/>
        <a:p>
          <a:endParaRPr lang="pt-BR" b="0"/>
        </a:p>
      </dgm:t>
    </dgm:pt>
    <dgm:pt modelId="{F7C4D942-022C-4546-AC20-C9E52680B543}">
      <dgm:prSet phldrT="[Texto]"/>
      <dgm:spPr/>
      <dgm:t>
        <a:bodyPr/>
        <a:lstStyle/>
        <a:p>
          <a:endParaRPr lang="pt-BR" b="0" dirty="0"/>
        </a:p>
      </dgm:t>
    </dgm:pt>
    <dgm:pt modelId="{87078DFC-5AEB-43F5-9301-F902611B3676}" type="parTrans" cxnId="{54B5DAF8-D635-48FA-B700-564403F49EA6}">
      <dgm:prSet/>
      <dgm:spPr/>
      <dgm:t>
        <a:bodyPr/>
        <a:lstStyle/>
        <a:p>
          <a:endParaRPr lang="pt-BR" b="0"/>
        </a:p>
      </dgm:t>
    </dgm:pt>
    <dgm:pt modelId="{7CCE9E8E-3D29-4B50-857B-D1671328D6C7}" type="sibTrans" cxnId="{54B5DAF8-D635-48FA-B700-564403F49EA6}">
      <dgm:prSet/>
      <dgm:spPr/>
      <dgm:t>
        <a:bodyPr/>
        <a:lstStyle/>
        <a:p>
          <a:endParaRPr lang="pt-BR" b="0"/>
        </a:p>
      </dgm:t>
    </dgm:pt>
    <dgm:pt modelId="{2663FE93-3E27-4C42-B819-53757EA2A76F}" type="pres">
      <dgm:prSet presAssocID="{AE11A07D-A7AA-4BAC-B152-7273979C9042}" presName="Name0" presStyleCnt="0">
        <dgm:presLayoutVars>
          <dgm:dir/>
          <dgm:animLvl val="lvl"/>
          <dgm:resizeHandles val="exact"/>
        </dgm:presLayoutVars>
      </dgm:prSet>
      <dgm:spPr/>
    </dgm:pt>
    <dgm:pt modelId="{7B94FC8F-E618-4F02-85A9-2E7F26C8E125}" type="pres">
      <dgm:prSet presAssocID="{46A7F23D-782E-4B2F-8B40-DB109EC3C83A}" presName="composite" presStyleCnt="0"/>
      <dgm:spPr/>
    </dgm:pt>
    <dgm:pt modelId="{AC8F5E1E-5FA0-44FD-B770-4BF9C72CB74A}" type="pres">
      <dgm:prSet presAssocID="{46A7F23D-782E-4B2F-8B40-DB109EC3C8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9EFAE1C-E43F-48B2-9AAA-D91FC9536D02}" type="pres">
      <dgm:prSet presAssocID="{46A7F23D-782E-4B2F-8B40-DB109EC3C83A}" presName="desTx" presStyleLbl="alignAccFollowNode1" presStyleIdx="0" presStyleCnt="2">
        <dgm:presLayoutVars>
          <dgm:bulletEnabled val="1"/>
        </dgm:presLayoutVars>
      </dgm:prSet>
      <dgm:spPr/>
    </dgm:pt>
    <dgm:pt modelId="{7A5F4A97-44DF-43F3-88E3-F6BD6787D406}" type="pres">
      <dgm:prSet presAssocID="{EAF167FA-AB19-40E0-A906-E9FAB36D3BDF}" presName="space" presStyleCnt="0"/>
      <dgm:spPr/>
    </dgm:pt>
    <dgm:pt modelId="{4A1F5B1C-584D-4B0A-829E-234C47FB10CA}" type="pres">
      <dgm:prSet presAssocID="{427BDC9B-E73E-4F76-B8A9-845B8C915838}" presName="composite" presStyleCnt="0"/>
      <dgm:spPr/>
    </dgm:pt>
    <dgm:pt modelId="{7D37FC8C-A553-4434-B487-6D816211CEE1}" type="pres">
      <dgm:prSet presAssocID="{427BDC9B-E73E-4F76-B8A9-845B8C91583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5EE53E90-6F0C-4FF3-A89E-4912E9FF04EA}" type="pres">
      <dgm:prSet presAssocID="{427BDC9B-E73E-4F76-B8A9-845B8C915838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D4A00522-29F4-4E04-BA0A-D2843E92808F}" type="presOf" srcId="{0104C765-3A70-4F2B-8F08-33959E7FF7B6}" destId="{5EE53E90-6F0C-4FF3-A89E-4912E9FF04EA}" srcOrd="0" destOrd="1" presId="urn:microsoft.com/office/officeart/2005/8/layout/hList1"/>
    <dgm:cxn modelId="{3654B32D-30A7-4B80-BB85-19DB2268AE7B}" type="presOf" srcId="{91DE81F0-8A9D-4143-8FD3-10950DF6EA3F}" destId="{79EFAE1C-E43F-48B2-9AAA-D91FC9536D02}" srcOrd="0" destOrd="1" presId="urn:microsoft.com/office/officeart/2005/8/layout/hList1"/>
    <dgm:cxn modelId="{086FF231-C88F-4433-864B-86CE12990A15}" type="presOf" srcId="{55031500-F790-438D-B8A0-777DC0CF9C60}" destId="{79EFAE1C-E43F-48B2-9AAA-D91FC9536D02}" srcOrd="0" destOrd="2" presId="urn:microsoft.com/office/officeart/2005/8/layout/hList1"/>
    <dgm:cxn modelId="{B5FF833A-EEE4-4853-9AAD-CE0AC1E52521}" srcId="{46A7F23D-782E-4B2F-8B40-DB109EC3C83A}" destId="{58FA7191-B122-400E-B046-9E93791786AB}" srcOrd="0" destOrd="0" parTransId="{823B7B6D-2F25-4114-987B-05AB7D1C7188}" sibTransId="{F83D811D-5C63-421F-8DD6-DB0D53F04713}"/>
    <dgm:cxn modelId="{C7090B60-E611-40EF-B150-ACF3BF31BC21}" srcId="{427BDC9B-E73E-4F76-B8A9-845B8C915838}" destId="{EC15FA79-DA0D-44F5-B861-41E73EBA5A6F}" srcOrd="4" destOrd="0" parTransId="{FA3966BF-4134-4D61-978A-71079E7E884A}" sibTransId="{132F7092-8A6A-4637-8F90-668E8AB282E7}"/>
    <dgm:cxn modelId="{909A2461-A9E2-4A52-B1D2-B5DECACCA16B}" type="presOf" srcId="{46A7F23D-782E-4B2F-8B40-DB109EC3C83A}" destId="{AC8F5E1E-5FA0-44FD-B770-4BF9C72CB74A}" srcOrd="0" destOrd="0" presId="urn:microsoft.com/office/officeart/2005/8/layout/hList1"/>
    <dgm:cxn modelId="{9F54E042-8E7E-4394-9639-338B3F8049F1}" srcId="{427BDC9B-E73E-4F76-B8A9-845B8C915838}" destId="{0104C765-3A70-4F2B-8F08-33959E7FF7B6}" srcOrd="1" destOrd="0" parTransId="{91EB9B04-29D1-42B9-B822-E96E8D815906}" sibTransId="{0652F19E-C236-407A-ADA8-2A41A3FD477B}"/>
    <dgm:cxn modelId="{DF31BA64-D27D-4254-9293-628A3AA8CCF1}" type="presOf" srcId="{1BA89D94-6AA5-4D3B-A73B-A46AA0902EEC}" destId="{5EE53E90-6F0C-4FF3-A89E-4912E9FF04EA}" srcOrd="0" destOrd="0" presId="urn:microsoft.com/office/officeart/2005/8/layout/hList1"/>
    <dgm:cxn modelId="{3CA3AC4B-F099-48A9-8A03-C24D43BB9E98}" srcId="{427BDC9B-E73E-4F76-B8A9-845B8C915838}" destId="{1BA89D94-6AA5-4D3B-A73B-A46AA0902EEC}" srcOrd="0" destOrd="0" parTransId="{2F5B3BA1-F876-45E7-B535-97E7B26A631D}" sibTransId="{4B1BA99F-CBF0-45EC-B186-892EE1B1BFD6}"/>
    <dgm:cxn modelId="{7C41AA52-C241-4146-A82E-9ECBFCFDA739}" srcId="{427BDC9B-E73E-4F76-B8A9-845B8C915838}" destId="{90261D30-6B63-41E9-B4F8-93D3C675BF5A}" srcOrd="2" destOrd="0" parTransId="{41FB453B-5AAD-4125-BA34-4CB4C325C9CB}" sibTransId="{4648A2CE-F32A-4250-BEB7-56551BED2819}"/>
    <dgm:cxn modelId="{0F4DAC5A-8BA3-4B4B-9D49-1F226F93641C}" srcId="{46A7F23D-782E-4B2F-8B40-DB109EC3C83A}" destId="{DE80B987-7989-4C49-A0BE-CD9530921D17}" srcOrd="3" destOrd="0" parTransId="{B24E99AF-59A4-4C86-BA0A-9E9452E19567}" sibTransId="{2A3F6280-2C00-4F66-91E2-6A641C6FD8B8}"/>
    <dgm:cxn modelId="{54C5E97F-D967-4CB4-A47E-DEFD28AA1FAF}" srcId="{AE11A07D-A7AA-4BAC-B152-7273979C9042}" destId="{427BDC9B-E73E-4F76-B8A9-845B8C915838}" srcOrd="1" destOrd="0" parTransId="{D532872F-AB74-4EF9-90D8-7EDF6D366A96}" sibTransId="{F66832C0-39F3-4DB5-A6E4-EBA699B17AF1}"/>
    <dgm:cxn modelId="{5A697D89-DD7F-4E06-B0B7-3FE3B6C539B8}" srcId="{46A7F23D-782E-4B2F-8B40-DB109EC3C83A}" destId="{91DE81F0-8A9D-4143-8FD3-10950DF6EA3F}" srcOrd="1" destOrd="0" parTransId="{212FB9BA-1B51-4758-9836-B90F8B5800C7}" sibTransId="{11F398EF-AB92-4AC2-A5D6-284BE4895FD3}"/>
    <dgm:cxn modelId="{6E5D679A-68F0-4338-B5AE-87F46EA291D0}" srcId="{AE11A07D-A7AA-4BAC-B152-7273979C9042}" destId="{46A7F23D-782E-4B2F-8B40-DB109EC3C83A}" srcOrd="0" destOrd="0" parTransId="{4667A7C2-AF82-4AB4-A820-E6E3CB2722B2}" sibTransId="{EAF167FA-AB19-40E0-A906-E9FAB36D3BDF}"/>
    <dgm:cxn modelId="{7B2B99A6-9490-4596-B16A-6C3BB4C0636C}" type="presOf" srcId="{AE11A07D-A7AA-4BAC-B152-7273979C9042}" destId="{2663FE93-3E27-4C42-B819-53757EA2A76F}" srcOrd="0" destOrd="0" presId="urn:microsoft.com/office/officeart/2005/8/layout/hList1"/>
    <dgm:cxn modelId="{3BB3BCAD-B1C8-47E2-B729-CC67D6C5D1B0}" type="presOf" srcId="{427BDC9B-E73E-4F76-B8A9-845B8C915838}" destId="{7D37FC8C-A553-4434-B487-6D816211CEE1}" srcOrd="0" destOrd="0" presId="urn:microsoft.com/office/officeart/2005/8/layout/hList1"/>
    <dgm:cxn modelId="{94F9A6BE-5D93-44F1-B84B-1516A3FBA374}" type="presOf" srcId="{F7C4D942-022C-4546-AC20-C9E52680B543}" destId="{5EE53E90-6F0C-4FF3-A89E-4912E9FF04EA}" srcOrd="0" destOrd="3" presId="urn:microsoft.com/office/officeart/2005/8/layout/hList1"/>
    <dgm:cxn modelId="{3F0EA7C7-0B62-4B82-B091-FB82468CD6EF}" type="presOf" srcId="{EC15FA79-DA0D-44F5-B861-41E73EBA5A6F}" destId="{5EE53E90-6F0C-4FF3-A89E-4912E9FF04EA}" srcOrd="0" destOrd="4" presId="urn:microsoft.com/office/officeart/2005/8/layout/hList1"/>
    <dgm:cxn modelId="{45239FD8-BEAB-4971-B7D8-72278BD3974D}" type="presOf" srcId="{90261D30-6B63-41E9-B4F8-93D3C675BF5A}" destId="{5EE53E90-6F0C-4FF3-A89E-4912E9FF04EA}" srcOrd="0" destOrd="2" presId="urn:microsoft.com/office/officeart/2005/8/layout/hList1"/>
    <dgm:cxn modelId="{8E938CE0-3DD1-48C4-9F1A-2B5BD21F683D}" type="presOf" srcId="{58FA7191-B122-400E-B046-9E93791786AB}" destId="{79EFAE1C-E43F-48B2-9AAA-D91FC9536D02}" srcOrd="0" destOrd="0" presId="urn:microsoft.com/office/officeart/2005/8/layout/hList1"/>
    <dgm:cxn modelId="{38DE93F1-585A-4EA4-A621-6CF44B7E2584}" srcId="{46A7F23D-782E-4B2F-8B40-DB109EC3C83A}" destId="{55031500-F790-438D-B8A0-777DC0CF9C60}" srcOrd="2" destOrd="0" parTransId="{46F85CFD-630F-4BBE-8293-1ACB64B8510B}" sibTransId="{97D9DF7C-82EE-486B-AF54-232FAA2606AE}"/>
    <dgm:cxn modelId="{54B5DAF8-D635-48FA-B700-564403F49EA6}" srcId="{427BDC9B-E73E-4F76-B8A9-845B8C915838}" destId="{F7C4D942-022C-4546-AC20-C9E52680B543}" srcOrd="3" destOrd="0" parTransId="{87078DFC-5AEB-43F5-9301-F902611B3676}" sibTransId="{7CCE9E8E-3D29-4B50-857B-D1671328D6C7}"/>
    <dgm:cxn modelId="{83D9C4FD-B056-48E4-B4CE-60E4EB2EFA6B}" type="presOf" srcId="{DE80B987-7989-4C49-A0BE-CD9530921D17}" destId="{79EFAE1C-E43F-48B2-9AAA-D91FC9536D02}" srcOrd="0" destOrd="3" presId="urn:microsoft.com/office/officeart/2005/8/layout/hList1"/>
    <dgm:cxn modelId="{32C9E1FA-95EE-4D84-A324-6CF98867355E}" type="presParOf" srcId="{2663FE93-3E27-4C42-B819-53757EA2A76F}" destId="{7B94FC8F-E618-4F02-85A9-2E7F26C8E125}" srcOrd="0" destOrd="0" presId="urn:microsoft.com/office/officeart/2005/8/layout/hList1"/>
    <dgm:cxn modelId="{D8DE7F80-01AB-4BA0-A2F9-74524AA198DB}" type="presParOf" srcId="{7B94FC8F-E618-4F02-85A9-2E7F26C8E125}" destId="{AC8F5E1E-5FA0-44FD-B770-4BF9C72CB74A}" srcOrd="0" destOrd="0" presId="urn:microsoft.com/office/officeart/2005/8/layout/hList1"/>
    <dgm:cxn modelId="{D7A218AB-9115-4099-9448-AD235AD08E73}" type="presParOf" srcId="{7B94FC8F-E618-4F02-85A9-2E7F26C8E125}" destId="{79EFAE1C-E43F-48B2-9AAA-D91FC9536D02}" srcOrd="1" destOrd="0" presId="urn:microsoft.com/office/officeart/2005/8/layout/hList1"/>
    <dgm:cxn modelId="{9E0EB192-0FAB-49B0-B730-69F22E09E963}" type="presParOf" srcId="{2663FE93-3E27-4C42-B819-53757EA2A76F}" destId="{7A5F4A97-44DF-43F3-88E3-F6BD6787D406}" srcOrd="1" destOrd="0" presId="urn:microsoft.com/office/officeart/2005/8/layout/hList1"/>
    <dgm:cxn modelId="{A72CB580-FC81-435C-95AB-101A05B1A214}" type="presParOf" srcId="{2663FE93-3E27-4C42-B819-53757EA2A76F}" destId="{4A1F5B1C-584D-4B0A-829E-234C47FB10CA}" srcOrd="2" destOrd="0" presId="urn:microsoft.com/office/officeart/2005/8/layout/hList1"/>
    <dgm:cxn modelId="{9F515258-5B64-462E-91F1-87A7134E81C4}" type="presParOf" srcId="{4A1F5B1C-584D-4B0A-829E-234C47FB10CA}" destId="{7D37FC8C-A553-4434-B487-6D816211CEE1}" srcOrd="0" destOrd="0" presId="urn:microsoft.com/office/officeart/2005/8/layout/hList1"/>
    <dgm:cxn modelId="{260346BD-9FF8-4C78-B18D-710708AB56D8}" type="presParOf" srcId="{4A1F5B1C-584D-4B0A-829E-234C47FB10CA}" destId="{5EE53E90-6F0C-4FF3-A89E-4912E9FF04E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F5E1E-5FA0-44FD-B770-4BF9C72CB74A}">
      <dsp:nvSpPr>
        <dsp:cNvPr id="0" name=""/>
        <dsp:cNvSpPr/>
      </dsp:nvSpPr>
      <dsp:spPr>
        <a:xfrm>
          <a:off x="51" y="19621"/>
          <a:ext cx="4913783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/>
            <a:t>Citação Indireta</a:t>
          </a:r>
        </a:p>
      </dsp:txBody>
      <dsp:txXfrm>
        <a:off x="51" y="19621"/>
        <a:ext cx="4913783" cy="604800"/>
      </dsp:txXfrm>
    </dsp:sp>
    <dsp:sp modelId="{79EFAE1C-E43F-48B2-9AAA-D91FC9536D02}">
      <dsp:nvSpPr>
        <dsp:cNvPr id="0" name=""/>
        <dsp:cNvSpPr/>
      </dsp:nvSpPr>
      <dsp:spPr>
        <a:xfrm>
          <a:off x="51" y="624421"/>
          <a:ext cx="4913783" cy="37072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b="0" kern="1200" dirty="0"/>
            <a:t>Constitui a maior parte do trabalho,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b="0" kern="1200" dirty="0"/>
            <a:t>É a paráfrase em si, onde o acadêmico deve ler o que o autor falou sobre o assunto e reescrever com suas palavras, adotando apenas o conceito do que foi dito,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100" b="0" kern="1200" dirty="0"/>
        </a:p>
      </dsp:txBody>
      <dsp:txXfrm>
        <a:off x="51" y="624421"/>
        <a:ext cx="4913783" cy="3707294"/>
      </dsp:txXfrm>
    </dsp:sp>
    <dsp:sp modelId="{7D37FC8C-A553-4434-B487-6D816211CEE1}">
      <dsp:nvSpPr>
        <dsp:cNvPr id="0" name=""/>
        <dsp:cNvSpPr/>
      </dsp:nvSpPr>
      <dsp:spPr>
        <a:xfrm>
          <a:off x="5601764" y="19621"/>
          <a:ext cx="4913783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/>
            <a:t>Citação Direta</a:t>
          </a:r>
        </a:p>
      </dsp:txBody>
      <dsp:txXfrm>
        <a:off x="5601764" y="19621"/>
        <a:ext cx="4913783" cy="604800"/>
      </dsp:txXfrm>
    </dsp:sp>
    <dsp:sp modelId="{5EE53E90-6F0C-4FF3-A89E-4912E9FF04EA}">
      <dsp:nvSpPr>
        <dsp:cNvPr id="0" name=""/>
        <dsp:cNvSpPr/>
      </dsp:nvSpPr>
      <dsp:spPr>
        <a:xfrm>
          <a:off x="5601764" y="624421"/>
          <a:ext cx="4913783" cy="37072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b="0" kern="1200" dirty="0"/>
            <a:t>Deve ser usado pouco no trabalho, para que o mesmo não fique pobre, com aspecto de preguiça do acadêmico (aluno).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b="0" kern="1200" dirty="0"/>
            <a:t>Somente é usado quando se pretende manter de forma fidedigna exatamente o que foi falado pelo autor,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b="0" kern="1200" dirty="0"/>
            <a:t>Para fazer, basta extrair exatamente o que o autor falou.</a:t>
          </a:r>
        </a:p>
      </dsp:txBody>
      <dsp:txXfrm>
        <a:off x="5601764" y="624421"/>
        <a:ext cx="4913783" cy="3707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1675D6-9B0C-4ED1-A1E6-23C875BD71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E4B5505-2B33-49AF-824C-FFA96C20E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A7DA9C6-3699-4DFF-B4D1-A4402C212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2511ABA-42E0-4305-9E8F-F394F7A14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9F646AA-5A9A-452A-9D90-FDE4935B0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70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AD4E82-74BF-4945-ACE6-0439A2DD9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3CC541E-C08D-49BD-BD7D-16462F9E2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4A6C1E8-FD5E-4C6F-A19B-433F8D3F8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EA67F4-2A2D-42FF-8B9C-14366CD94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ABF32C-9CB4-4C4D-82E9-F34D71EB2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583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8B1709-55A0-448E-9FDF-640C33FB1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F979F36-134F-4161-88D2-B0867F2DC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D99424F-89C9-4FD6-BCAA-B765AC009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598E0C9-8258-45A1-BE63-0B957DAA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AE7BB0-1CE8-44D3-9EDB-1650E471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17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50766A-AED8-46F1-977F-B5B54AF7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80A37E-17BB-4288-91AC-7938073C5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75378E6-17B0-40CB-B93E-278549D9C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26DF9E-4357-460D-8358-3DF267575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759599F-2B4B-460E-AA47-3908E8E9C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29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E9AE31-5A73-46DA-AEFA-4B3DED83F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931EAB8-78AE-4781-B203-2964D0EFE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0DEC6B-30F0-4929-B2AD-EBB8929E2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94D619-5059-4163-B766-3A7634C2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8213CB0-5D0A-4230-B4FF-B77810131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455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9D3483-6081-4191-A87C-F5D337F48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C9A7A29-F0FF-4F66-AE4E-1C444F5CB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7CCFDEC-54B0-4473-9C0B-9BAF3CF39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42F699F-D285-4C7D-B920-8742440A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F00DAD-CDF0-4F69-91BB-53CE3176A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A87D507-C1E0-4D70-A7E3-14874D4AD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377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103AB-6A6A-4D15-B397-45F0F3968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3145E2-79EA-45EE-B6E4-68737FCE6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0458B24-4CB8-4227-BE1C-7AB3CC798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EE66E62-1331-42AE-97A1-6C16F22DA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954A5A6-41FC-457C-B16E-DFF288176C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D677023-320F-473F-B42F-5D026DE2E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6DC95D5-82D1-4EB6-AF0E-F43354900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C169374-1EDF-4852-AB2B-2EBAF320F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28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D0BC8-8CC2-497F-B57B-64930106E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A603FC4-B688-4BCF-84F4-970636FCF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0BA8F83-DDBF-482C-975D-FFE65923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C2BE3DA-BE53-4ADC-9316-C48EB6E3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564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5BAC46D-ED3A-4F87-BC70-8E99D284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3D980EC-1EED-49EB-A4E7-B8EEFC78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FB89747-1E34-40E5-8D5A-943E896BD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04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FD3F8-B50D-487B-86D5-639B1343C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F900088-3EAE-40CF-A917-F43B7F971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BD2EABD-9B58-4D06-92F3-BCC778237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816779C-1CDF-4C01-9F22-1E71935C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FADD5A5-31E9-4551-ABFF-B71FAF1F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FE08A2-AF55-4810-9977-3D284AB10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89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1C775A-648E-408F-9F46-40B2C2B16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9D27166-7E84-4E5D-969E-510F9A08E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87AB829-691E-4C8C-8DA2-6D21615B6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8880BA4-8398-4591-84D6-A63B9CDDD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8BC3B2E-0D70-4594-A178-4C82C5FD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AAE6898-6F5C-4424-B42C-F39E71CEA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65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097DBAB-7866-46A5-89A1-99F97CEE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E0DB02D-2347-4031-B632-E96DE9C2F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091E7D-221E-472E-AFB7-D1BAA6F8C9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ECFD6C9-8773-4BBD-BE37-44CF3D8F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89B0067-B722-44B2-B445-63679B447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48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b="1" dirty="0"/>
              <a:t>Início do TCC</a:t>
            </a:r>
            <a:br>
              <a:rPr lang="pt-BR" dirty="0">
                <a:hlinkClick r:id="rId2"/>
              </a:rPr>
            </a:br>
            <a:br>
              <a:rPr lang="pt-BR" dirty="0">
                <a:hlinkClick r:id="rId2"/>
              </a:rPr>
            </a:br>
            <a:r>
              <a:rPr lang="pt-BR" dirty="0"/>
              <a:t>Projeto de Pesquisa</a:t>
            </a:r>
            <a:endParaRPr lang="pt-BR" dirty="0">
              <a:hlinkClick r:id="rId2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B0BDD07-2F5A-448C-9908-E4F906744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882" y="176547"/>
            <a:ext cx="2098106" cy="93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09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25F3C-CFC9-4880-B853-6F6D53340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37761"/>
            <a:ext cx="10327340" cy="6860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BR" sz="4000" b="1" dirty="0"/>
              <a:t>Formas de fazer a citação INDIRETA (paráfrase)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298856"/>
            <a:ext cx="10327340" cy="1080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pt-BR" sz="2000" u="sng" dirty="0"/>
              <a:t>Texto Original </a:t>
            </a:r>
            <a:r>
              <a:rPr lang="pt-BR" sz="2000" dirty="0"/>
              <a:t>do Livro Recreação e Lazer da autora Heloísa de F. Tavares </a:t>
            </a:r>
            <a:r>
              <a:rPr lang="pt-BR" sz="2000" dirty="0" err="1"/>
              <a:t>Daniachi</a:t>
            </a:r>
            <a:r>
              <a:rPr lang="pt-BR" sz="2000" dirty="0"/>
              <a:t>.</a:t>
            </a:r>
          </a:p>
          <a:p>
            <a:r>
              <a:rPr lang="pt-BR" sz="2000" b="1" i="1" dirty="0"/>
              <a:t>“As Reflexões referente à recreação e ao lazer no contexto escolar se iniciaram na década de 1940 e perduram até os dias de hoje.”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68498EC-F28C-47BA-8EA8-9EA94D451D6A}"/>
              </a:ext>
            </a:extLst>
          </p:cNvPr>
          <p:cNvSpPr txBox="1">
            <a:spLocks/>
          </p:cNvSpPr>
          <p:nvPr/>
        </p:nvSpPr>
        <p:spPr>
          <a:xfrm>
            <a:off x="1143001" y="2325691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Formas de parafrasear o texto acima:</a:t>
            </a:r>
          </a:p>
        </p:txBody>
      </p:sp>
      <p:sp>
        <p:nvSpPr>
          <p:cNvPr id="10" name="Subtítulo 6">
            <a:extLst>
              <a:ext uri="{FF2B5EF4-FFF2-40B4-BE49-F238E27FC236}">
                <a16:creationId xmlns:a16="http://schemas.microsoft.com/office/drawing/2014/main" id="{9946AC1B-D945-4B16-AA0B-243E8CF61D5A}"/>
              </a:ext>
            </a:extLst>
          </p:cNvPr>
          <p:cNvSpPr txBox="1">
            <a:spLocks/>
          </p:cNvSpPr>
          <p:nvPr/>
        </p:nvSpPr>
        <p:spPr>
          <a:xfrm>
            <a:off x="1143000" y="3135611"/>
            <a:ext cx="10327340" cy="6568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Segundo </a:t>
            </a:r>
            <a:r>
              <a:rPr lang="pt-BR" sz="2000" dirty="0" err="1"/>
              <a:t>Daniachi</a:t>
            </a:r>
            <a:r>
              <a:rPr lang="pt-BR" sz="2000" dirty="0"/>
              <a:t> (2020, p. 26), os assuntos de Recreação e Lazer no Ambiente Escolar vem sendo observados e discutidos desde a década de 1940.</a:t>
            </a:r>
            <a:endParaRPr lang="pt-BR" sz="2000" b="1" i="1" dirty="0"/>
          </a:p>
        </p:txBody>
      </p:sp>
      <p:sp>
        <p:nvSpPr>
          <p:cNvPr id="12" name="Subtítulo 6">
            <a:extLst>
              <a:ext uri="{FF2B5EF4-FFF2-40B4-BE49-F238E27FC236}">
                <a16:creationId xmlns:a16="http://schemas.microsoft.com/office/drawing/2014/main" id="{713865EF-073B-41B9-AA83-98789E9C0D41}"/>
              </a:ext>
            </a:extLst>
          </p:cNvPr>
          <p:cNvSpPr txBox="1">
            <a:spLocks/>
          </p:cNvSpPr>
          <p:nvPr/>
        </p:nvSpPr>
        <p:spPr>
          <a:xfrm>
            <a:off x="1143000" y="4076614"/>
            <a:ext cx="10327340" cy="6568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Os assuntos de Recreação e Lazer no Ambiente Escolar vem sendo observados e discutidos desde a década de 1940. (DANIACHI, 2020, p. 26)</a:t>
            </a:r>
            <a:endParaRPr lang="pt-BR" sz="2000" b="1" i="1" dirty="0"/>
          </a:p>
        </p:txBody>
      </p:sp>
      <p:sp>
        <p:nvSpPr>
          <p:cNvPr id="13" name="Subtítulo 6">
            <a:extLst>
              <a:ext uri="{FF2B5EF4-FFF2-40B4-BE49-F238E27FC236}">
                <a16:creationId xmlns:a16="http://schemas.microsoft.com/office/drawing/2014/main" id="{55481819-F15C-44B7-8FFC-95DBE38782C8}"/>
              </a:ext>
            </a:extLst>
          </p:cNvPr>
          <p:cNvSpPr txBox="1">
            <a:spLocks/>
          </p:cNvSpPr>
          <p:nvPr/>
        </p:nvSpPr>
        <p:spPr>
          <a:xfrm>
            <a:off x="1143000" y="5031064"/>
            <a:ext cx="10327340" cy="6568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Os assuntos de Recreação e Lazer no Ambiente Escolar, conforme apontado por </a:t>
            </a:r>
            <a:r>
              <a:rPr lang="pt-BR" sz="2000" dirty="0" err="1"/>
              <a:t>Daniachi</a:t>
            </a:r>
            <a:r>
              <a:rPr lang="pt-BR" sz="2000" dirty="0"/>
              <a:t> (2020, p. 26), vem sendo observados e discutidos desde a década de 1940.</a:t>
            </a:r>
          </a:p>
        </p:txBody>
      </p:sp>
      <p:sp>
        <p:nvSpPr>
          <p:cNvPr id="14" name="Subtítulo 6">
            <a:extLst>
              <a:ext uri="{FF2B5EF4-FFF2-40B4-BE49-F238E27FC236}">
                <a16:creationId xmlns:a16="http://schemas.microsoft.com/office/drawing/2014/main" id="{C78893AF-153C-453B-B7D8-45FD7F439A0E}"/>
              </a:ext>
            </a:extLst>
          </p:cNvPr>
          <p:cNvSpPr txBox="1">
            <a:spLocks/>
          </p:cNvSpPr>
          <p:nvPr/>
        </p:nvSpPr>
        <p:spPr>
          <a:xfrm>
            <a:off x="1143000" y="5985515"/>
            <a:ext cx="10327340" cy="6557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Os assuntos de Recreação e Lazer no Ambiente Escolar vem sendo observados e discutidos desde a década de 1940, afirma </a:t>
            </a:r>
            <a:r>
              <a:rPr lang="pt-BR" sz="2000" dirty="0" err="1"/>
              <a:t>Daniachi</a:t>
            </a:r>
            <a:r>
              <a:rPr lang="pt-BR" sz="2000" dirty="0"/>
              <a:t> (2020, p. 26).</a:t>
            </a:r>
            <a:endParaRPr lang="pt-BR" sz="2000" b="1" i="1" dirty="0"/>
          </a:p>
        </p:txBody>
      </p:sp>
    </p:spTree>
    <p:extLst>
      <p:ext uri="{BB962C8B-B14F-4D97-AF65-F5344CB8AC3E}">
        <p14:creationId xmlns:p14="http://schemas.microsoft.com/office/powerpoint/2010/main" val="1242898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25F3C-CFC9-4880-B853-6F6D53340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37761"/>
            <a:ext cx="10327340" cy="6860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BR" sz="4000" b="1" dirty="0"/>
              <a:t>Formas de fazer a citação DIRETA (Copia e Cola)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298856"/>
            <a:ext cx="10327340" cy="1080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pt-BR" sz="2000" u="sng" dirty="0"/>
              <a:t>Texto Original </a:t>
            </a:r>
            <a:r>
              <a:rPr lang="pt-BR" sz="2000" dirty="0"/>
              <a:t>do Livro Recreação e Lazer da autora Heloísa de F. Tavares </a:t>
            </a:r>
            <a:r>
              <a:rPr lang="pt-BR" sz="2000" dirty="0" err="1"/>
              <a:t>Daniachi</a:t>
            </a:r>
            <a:r>
              <a:rPr lang="pt-BR" sz="2000" dirty="0"/>
              <a:t>.</a:t>
            </a:r>
          </a:p>
          <a:p>
            <a:r>
              <a:rPr lang="pt-BR" sz="2000" b="1" i="1" dirty="0"/>
              <a:t>“As Reflexões referente à recreação e ao lazer no contexto escolar se iniciaram na década de 1940 e perduram até os dias de hoje”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68498EC-F28C-47BA-8EA8-9EA94D451D6A}"/>
              </a:ext>
            </a:extLst>
          </p:cNvPr>
          <p:cNvSpPr txBox="1">
            <a:spLocks/>
          </p:cNvSpPr>
          <p:nvPr/>
        </p:nvSpPr>
        <p:spPr>
          <a:xfrm>
            <a:off x="1143001" y="2325691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Formas de citar o texto acima:</a:t>
            </a:r>
          </a:p>
        </p:txBody>
      </p:sp>
      <p:sp>
        <p:nvSpPr>
          <p:cNvPr id="10" name="Subtítulo 6">
            <a:extLst>
              <a:ext uri="{FF2B5EF4-FFF2-40B4-BE49-F238E27FC236}">
                <a16:creationId xmlns:a16="http://schemas.microsoft.com/office/drawing/2014/main" id="{9946AC1B-D945-4B16-AA0B-243E8CF61D5A}"/>
              </a:ext>
            </a:extLst>
          </p:cNvPr>
          <p:cNvSpPr txBox="1">
            <a:spLocks/>
          </p:cNvSpPr>
          <p:nvPr/>
        </p:nvSpPr>
        <p:spPr>
          <a:xfrm>
            <a:off x="1143000" y="3135611"/>
            <a:ext cx="10327340" cy="6568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i="1" dirty="0"/>
              <a:t>“As Reflexões referente à recreação e ao lazer no contexto escolar se iniciaram na década de 1940 e perduram até os dias de hoje”. </a:t>
            </a:r>
            <a:r>
              <a:rPr lang="pt-BR" sz="2000" b="1" dirty="0"/>
              <a:t>(DANIACHI, 2020, p. 26)</a:t>
            </a:r>
            <a:endParaRPr lang="pt-BR" sz="2000" b="1" i="1" dirty="0"/>
          </a:p>
        </p:txBody>
      </p:sp>
      <p:sp>
        <p:nvSpPr>
          <p:cNvPr id="12" name="Subtítulo 6">
            <a:extLst>
              <a:ext uri="{FF2B5EF4-FFF2-40B4-BE49-F238E27FC236}">
                <a16:creationId xmlns:a16="http://schemas.microsoft.com/office/drawing/2014/main" id="{713865EF-073B-41B9-AA83-98789E9C0D41}"/>
              </a:ext>
            </a:extLst>
          </p:cNvPr>
          <p:cNvSpPr txBox="1">
            <a:spLocks/>
          </p:cNvSpPr>
          <p:nvPr/>
        </p:nvSpPr>
        <p:spPr>
          <a:xfrm>
            <a:off x="1143000" y="4076614"/>
            <a:ext cx="10327340" cy="11677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b="1" dirty="0"/>
              <a:t>Obs. e regras: </a:t>
            </a:r>
            <a:r>
              <a:rPr lang="pt-BR" sz="2000" dirty="0"/>
              <a:t>Como não passou de 3 linhas, então basta colocar entre aspas e citar o autor em letras maiúscula ao final do trecho, colocando entre parêntese. Se tivesse passado de 3 linhas então deveria ser deslocado 4 cm a direita e diminuído a fonte de 12 para 10, retirado as aspas, conforme exemplo abaixo:</a:t>
            </a:r>
          </a:p>
          <a:p>
            <a:pPr algn="just"/>
            <a:endParaRPr lang="pt-BR" sz="2000" b="1" i="1" dirty="0"/>
          </a:p>
        </p:txBody>
      </p:sp>
      <p:sp>
        <p:nvSpPr>
          <p:cNvPr id="13" name="Subtítulo 6">
            <a:extLst>
              <a:ext uri="{FF2B5EF4-FFF2-40B4-BE49-F238E27FC236}">
                <a16:creationId xmlns:a16="http://schemas.microsoft.com/office/drawing/2014/main" id="{55481819-F15C-44B7-8FFC-95DBE38782C8}"/>
              </a:ext>
            </a:extLst>
          </p:cNvPr>
          <p:cNvSpPr txBox="1">
            <a:spLocks/>
          </p:cNvSpPr>
          <p:nvPr/>
        </p:nvSpPr>
        <p:spPr>
          <a:xfrm>
            <a:off x="5378824" y="5461368"/>
            <a:ext cx="6091516" cy="12890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1500" dirty="0"/>
              <a:t>As Reflexões referente à recreação e ao lazer no contexto escolar se iniciaram na década de 1940 e perduram até os dias de hoje. Em muitas escolas, ainda há a marginalização da recreação e do lazer, sendo frequentemente associada ao “fazer nada” e ao “jogo pelo jogo”, isto é sem objetivos ou proposições. (DANIACHI, 2020, p. 26)</a:t>
            </a:r>
          </a:p>
        </p:txBody>
      </p:sp>
    </p:spTree>
    <p:extLst>
      <p:ext uri="{BB962C8B-B14F-4D97-AF65-F5344CB8AC3E}">
        <p14:creationId xmlns:p14="http://schemas.microsoft.com/office/powerpoint/2010/main" val="1419438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25F3C-CFC9-4880-B853-6F6D53340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37761"/>
            <a:ext cx="10327340" cy="6860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BR" sz="4000" b="1" dirty="0"/>
              <a:t>APUD – o que significa e quando usar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298856"/>
            <a:ext cx="10327340" cy="121769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pt-BR" sz="1800" dirty="0"/>
              <a:t>O apud é uma citação </a:t>
            </a:r>
            <a:r>
              <a:rPr lang="pt-BR" sz="1800"/>
              <a:t>de citação, </a:t>
            </a:r>
            <a:r>
              <a:rPr lang="pt-BR" sz="1800" dirty="0"/>
              <a:t>significa “citado por”. Exemplo, veja o trecho abaixo que </a:t>
            </a:r>
            <a:r>
              <a:rPr lang="pt-BR" sz="1800" dirty="0" err="1"/>
              <a:t>extraimos</a:t>
            </a:r>
            <a:r>
              <a:rPr lang="pt-BR" sz="1800" dirty="0"/>
              <a:t> do Livro </a:t>
            </a:r>
            <a:r>
              <a:rPr lang="pt-BR" sz="1800" b="1" dirty="0"/>
              <a:t>Recreação e Lazer</a:t>
            </a:r>
            <a:r>
              <a:rPr lang="pt-BR" sz="1800" dirty="0"/>
              <a:t> da autora Heloísa de F. Tavares </a:t>
            </a:r>
            <a:r>
              <a:rPr lang="pt-BR" sz="1800" dirty="0" err="1"/>
              <a:t>Daniachi</a:t>
            </a:r>
            <a:r>
              <a:rPr lang="pt-BR" sz="1800" dirty="0"/>
              <a:t>. </a:t>
            </a:r>
          </a:p>
          <a:p>
            <a:r>
              <a:rPr lang="pt-BR" sz="1800" b="1" i="1" dirty="0"/>
              <a:t>Texto original do livros: “Segundo Werneck (1998) , o incremento de práticas Recreativas foi responsável pela criação dos cursos de Formação Profissional em Educação Física.”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68498EC-F28C-47BA-8EA8-9EA94D451D6A}"/>
              </a:ext>
            </a:extLst>
          </p:cNvPr>
          <p:cNvSpPr txBox="1">
            <a:spLocks/>
          </p:cNvSpPr>
          <p:nvPr/>
        </p:nvSpPr>
        <p:spPr>
          <a:xfrm>
            <a:off x="1143001" y="2605619"/>
            <a:ext cx="10327339" cy="9205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pt-BR" sz="1700" dirty="0"/>
              <a:t>Veja que a autora (</a:t>
            </a:r>
            <a:r>
              <a:rPr lang="pt-BR" sz="1700" dirty="0" err="1"/>
              <a:t>Daniachi</a:t>
            </a:r>
            <a:r>
              <a:rPr lang="pt-BR" sz="1700" dirty="0"/>
              <a:t>) a qual estamos consultando a obra cita a mensagem de um outro autor (Werneck), dessa forma temos que usar o nome do autor principal pela mensagem que é o Werneck e falar que a mensagem está sendo citada pela </a:t>
            </a:r>
            <a:r>
              <a:rPr lang="pt-BR" sz="1700" dirty="0" err="1"/>
              <a:t>Daniachi</a:t>
            </a:r>
            <a:r>
              <a:rPr lang="pt-BR" sz="1700" dirty="0"/>
              <a:t>, conforme a seguir:</a:t>
            </a:r>
          </a:p>
        </p:txBody>
      </p:sp>
      <p:sp>
        <p:nvSpPr>
          <p:cNvPr id="14" name="Subtítulo 6">
            <a:extLst>
              <a:ext uri="{FF2B5EF4-FFF2-40B4-BE49-F238E27FC236}">
                <a16:creationId xmlns:a16="http://schemas.microsoft.com/office/drawing/2014/main" id="{C78893AF-153C-453B-B7D8-45FD7F439A0E}"/>
              </a:ext>
            </a:extLst>
          </p:cNvPr>
          <p:cNvSpPr txBox="1">
            <a:spLocks/>
          </p:cNvSpPr>
          <p:nvPr/>
        </p:nvSpPr>
        <p:spPr>
          <a:xfrm>
            <a:off x="1143000" y="5864491"/>
            <a:ext cx="10327340" cy="8993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Segundo Werneck (1998) apud </a:t>
            </a:r>
            <a:r>
              <a:rPr lang="pt-BR" sz="2000" dirty="0" err="1"/>
              <a:t>Daniachi</a:t>
            </a:r>
            <a:r>
              <a:rPr lang="pt-BR" sz="2000" dirty="0"/>
              <a:t> (2020), com as transformações da sociedade e introdução das Práticas Recreativas gerou necessidade e esse movimento acabou sendo responsável por criar cursos de Formação em Educação Física.</a:t>
            </a:r>
          </a:p>
        </p:txBody>
      </p:sp>
      <p:sp>
        <p:nvSpPr>
          <p:cNvPr id="9" name="Subtítulo 6">
            <a:extLst>
              <a:ext uri="{FF2B5EF4-FFF2-40B4-BE49-F238E27FC236}">
                <a16:creationId xmlns:a16="http://schemas.microsoft.com/office/drawing/2014/main" id="{AE6085F7-FC04-45B0-A823-2B04757FFF3F}"/>
              </a:ext>
            </a:extLst>
          </p:cNvPr>
          <p:cNvSpPr txBox="1">
            <a:spLocks/>
          </p:cNvSpPr>
          <p:nvPr/>
        </p:nvSpPr>
        <p:spPr>
          <a:xfrm>
            <a:off x="1143000" y="4231707"/>
            <a:ext cx="10327340" cy="6557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/>
              <a:t>“O incremento de práticas Recreativas foi responsável pela criação dos cursos de Formação Profissional em Educação Física.” (WERNECK, 1998, apud DANIACHI, 2020, p. 10)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3C00180E-0D12-4BFE-874D-A8A15BC46ABA}"/>
              </a:ext>
            </a:extLst>
          </p:cNvPr>
          <p:cNvSpPr txBox="1">
            <a:spLocks/>
          </p:cNvSpPr>
          <p:nvPr/>
        </p:nvSpPr>
        <p:spPr>
          <a:xfrm>
            <a:off x="1143000" y="3485781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Se for feito </a:t>
            </a:r>
            <a:r>
              <a:rPr lang="pt-BR" sz="2400" b="1" u="sng" dirty="0"/>
              <a:t>citação Direta </a:t>
            </a:r>
            <a:r>
              <a:rPr lang="pt-BR" sz="2400" dirty="0"/>
              <a:t>(copia e cola):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65994889-1163-4D11-B65E-788DD39F15B1}"/>
              </a:ext>
            </a:extLst>
          </p:cNvPr>
          <p:cNvSpPr txBox="1">
            <a:spLocks/>
          </p:cNvSpPr>
          <p:nvPr/>
        </p:nvSpPr>
        <p:spPr>
          <a:xfrm>
            <a:off x="1143000" y="5006396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Se for feito </a:t>
            </a:r>
            <a:r>
              <a:rPr lang="pt-BR" sz="2400" b="1" u="sng" dirty="0"/>
              <a:t>citação Indireta </a:t>
            </a:r>
            <a:r>
              <a:rPr lang="pt-BR" sz="2400" dirty="0"/>
              <a:t>(paráfrase):</a:t>
            </a:r>
          </a:p>
        </p:txBody>
      </p:sp>
    </p:spTree>
    <p:extLst>
      <p:ext uri="{BB962C8B-B14F-4D97-AF65-F5344CB8AC3E}">
        <p14:creationId xmlns:p14="http://schemas.microsoft.com/office/powerpoint/2010/main" val="1289369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99C44835-B782-403D-94D5-586CEACF1938}"/>
              </a:ext>
            </a:extLst>
          </p:cNvPr>
          <p:cNvSpPr txBox="1">
            <a:spLocks/>
          </p:cNvSpPr>
          <p:nvPr/>
        </p:nvSpPr>
        <p:spPr>
          <a:xfrm>
            <a:off x="838199" y="325202"/>
            <a:ext cx="10515600" cy="6568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/>
              <a:t>DEMAIS OPÇÕES PARA DESENVOLVER O TRABALHO (SE QUISER ADOTAR)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7A063F04-C125-47FF-8B76-E7AC65B00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469214"/>
            <a:ext cx="10515600" cy="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b="1" u="sng" dirty="0"/>
              <a:t>Supressões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880CCE3-D0FE-4839-ABB0-657D16AE466A}"/>
              </a:ext>
            </a:extLst>
          </p:cNvPr>
          <p:cNvSpPr txBox="1">
            <a:spLocks/>
          </p:cNvSpPr>
          <p:nvPr/>
        </p:nvSpPr>
        <p:spPr>
          <a:xfrm>
            <a:off x="838199" y="1233369"/>
            <a:ext cx="10515600" cy="656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000" dirty="0"/>
              <a:t>Supressão, Interpolação, Ênfase, Destaque e SIC.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D7FB94C-55A4-4868-B3DA-77D6938F3007}"/>
              </a:ext>
            </a:extLst>
          </p:cNvPr>
          <p:cNvSpPr/>
          <p:nvPr/>
        </p:nvSpPr>
        <p:spPr>
          <a:xfrm>
            <a:off x="838199" y="2990194"/>
            <a:ext cx="10515600" cy="4621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solidFill>
                  <a:srgbClr val="202122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[...] – indica omissão de palavras ou parte do texto transcrito, entre colchetes.</a:t>
            </a:r>
            <a:endParaRPr lang="pt-B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938C372-37D6-49EA-A137-C1418A9C7BD7}"/>
              </a:ext>
            </a:extLst>
          </p:cNvPr>
          <p:cNvSpPr/>
          <p:nvPr/>
        </p:nvSpPr>
        <p:spPr>
          <a:xfrm>
            <a:off x="838198" y="3585900"/>
            <a:ext cx="1051559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/>
              <a:t>Exemplo: </a:t>
            </a:r>
            <a:r>
              <a:rPr lang="pt-BR" dirty="0"/>
              <a:t>Oliveiras e </a:t>
            </a:r>
            <a:r>
              <a:rPr lang="pt-BR" dirty="0" err="1"/>
              <a:t>Leonardos</a:t>
            </a:r>
            <a:r>
              <a:rPr lang="pt-BR" dirty="0"/>
              <a:t> (1943, p. 146) dizem que a “[...] relação da série São Roque com os granitos </a:t>
            </a:r>
            <a:r>
              <a:rPr lang="pt-BR" dirty="0" err="1"/>
              <a:t>profiróides</a:t>
            </a:r>
            <a:r>
              <a:rPr lang="pt-BR" dirty="0"/>
              <a:t> pequenos é muito clara”.</a:t>
            </a:r>
          </a:p>
        </p:txBody>
      </p:sp>
      <p:sp>
        <p:nvSpPr>
          <p:cNvPr id="10" name="Espaço Reservado para Conteúdo 4">
            <a:extLst>
              <a:ext uri="{FF2B5EF4-FFF2-40B4-BE49-F238E27FC236}">
                <a16:creationId xmlns:a16="http://schemas.microsoft.com/office/drawing/2014/main" id="{CCB8DAAD-4B03-4BB8-A94C-37DA051A93C6}"/>
              </a:ext>
            </a:extLst>
          </p:cNvPr>
          <p:cNvSpPr txBox="1">
            <a:spLocks/>
          </p:cNvSpPr>
          <p:nvPr/>
        </p:nvSpPr>
        <p:spPr>
          <a:xfrm>
            <a:off x="838197" y="4685872"/>
            <a:ext cx="10515600" cy="520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b="1" u="sng" dirty="0"/>
              <a:t>Interpolações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F88A23D-FD0B-4BFC-B45F-B8221B0596BF}"/>
              </a:ext>
            </a:extLst>
          </p:cNvPr>
          <p:cNvSpPr/>
          <p:nvPr/>
        </p:nvSpPr>
        <p:spPr>
          <a:xfrm>
            <a:off x="838197" y="5206852"/>
            <a:ext cx="10515600" cy="4621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solidFill>
                  <a:srgbClr val="202122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 ] – indica acréscimos, comentários ou explicações, entre colchetes.</a:t>
            </a:r>
            <a:endParaRPr lang="pt-B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819A8EB6-C01F-47F2-9A75-0853C1BB5FE5}"/>
              </a:ext>
            </a:extLst>
          </p:cNvPr>
          <p:cNvSpPr/>
          <p:nvPr/>
        </p:nvSpPr>
        <p:spPr>
          <a:xfrm>
            <a:off x="838196" y="5802558"/>
            <a:ext cx="1051559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/>
              <a:t>Exemplo: </a:t>
            </a:r>
            <a:r>
              <a:rPr lang="pt-BR" dirty="0"/>
              <a:t>Desse modo, “[...] esse modelo funcionou [e ainda funciona] como critério e medida para entendermos a vida familiar brasileira ao longo do tempo”.</a:t>
            </a:r>
          </a:p>
        </p:txBody>
      </p:sp>
    </p:spTree>
    <p:extLst>
      <p:ext uri="{BB962C8B-B14F-4D97-AF65-F5344CB8AC3E}">
        <p14:creationId xmlns:p14="http://schemas.microsoft.com/office/powerpoint/2010/main" val="3375494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7A063F04-C125-47FF-8B76-E7AC65B00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5" y="438705"/>
            <a:ext cx="10515600" cy="52098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pt-BR" sz="2000" b="1" u="sng" dirty="0"/>
              <a:t>Ênfase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D7FB94C-55A4-4868-B3DA-77D6938F3007}"/>
              </a:ext>
            </a:extLst>
          </p:cNvPr>
          <p:cNvSpPr/>
          <p:nvPr/>
        </p:nvSpPr>
        <p:spPr>
          <a:xfrm>
            <a:off x="838195" y="879003"/>
            <a:ext cx="105156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pt-BR" dirty="0">
                <a:solidFill>
                  <a:srgbClr val="202122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[!] – indica o ponto relevante que se deseja enfatizar. É colocado logo após sua ocorrência.</a:t>
            </a:r>
            <a:endParaRPr lang="pt-B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938C372-37D6-49EA-A137-C1418A9C7BD7}"/>
              </a:ext>
            </a:extLst>
          </p:cNvPr>
          <p:cNvSpPr/>
          <p:nvPr/>
        </p:nvSpPr>
        <p:spPr>
          <a:xfrm>
            <a:off x="838194" y="1649520"/>
            <a:ext cx="1051559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/>
              <a:t>Exemplo: </a:t>
            </a:r>
            <a:r>
              <a:rPr lang="pt-BR" dirty="0"/>
              <a:t>“Citar um autor do qual se utilizou uma ideia ou uma informação é pagar uma dívida [!]” (ECO, 1983, p. 131).</a:t>
            </a:r>
          </a:p>
        </p:txBody>
      </p:sp>
      <p:sp>
        <p:nvSpPr>
          <p:cNvPr id="10" name="Espaço Reservado para Conteúdo 4">
            <a:extLst>
              <a:ext uri="{FF2B5EF4-FFF2-40B4-BE49-F238E27FC236}">
                <a16:creationId xmlns:a16="http://schemas.microsoft.com/office/drawing/2014/main" id="{CCB8DAAD-4B03-4BB8-A94C-37DA051A93C6}"/>
              </a:ext>
            </a:extLst>
          </p:cNvPr>
          <p:cNvSpPr txBox="1">
            <a:spLocks/>
          </p:cNvSpPr>
          <p:nvPr/>
        </p:nvSpPr>
        <p:spPr>
          <a:xfrm>
            <a:off x="838200" y="2625177"/>
            <a:ext cx="10515600" cy="520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b="1" u="sng" dirty="0"/>
              <a:t>Destaque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F88A23D-FD0B-4BFC-B45F-B8221B0596BF}"/>
              </a:ext>
            </a:extLst>
          </p:cNvPr>
          <p:cNvSpPr/>
          <p:nvPr/>
        </p:nvSpPr>
        <p:spPr>
          <a:xfrm>
            <a:off x="838200" y="3065475"/>
            <a:ext cx="1051560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pt-BR" b="1" i="1" dirty="0" err="1">
                <a:solidFill>
                  <a:srgbClr val="202122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xxx</a:t>
            </a:r>
            <a:r>
              <a:rPr lang="pt-BR" dirty="0">
                <a:solidFill>
                  <a:srgbClr val="202122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palavra ou frase com grifo, itálico ou negrito numa citação registrando a expressão: grifo nosso, após o trecho grifado, entre parênteses ou grifo do autor, caso o destaque já faça parte da obra consultada.</a:t>
            </a:r>
            <a:endParaRPr lang="pt-B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819A8EB6-C01F-47F2-9A75-0853C1BB5FE5}"/>
              </a:ext>
            </a:extLst>
          </p:cNvPr>
          <p:cNvSpPr/>
          <p:nvPr/>
        </p:nvSpPr>
        <p:spPr>
          <a:xfrm>
            <a:off x="838199" y="4118379"/>
            <a:ext cx="1051559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/>
              <a:t>Exemplo: </a:t>
            </a:r>
            <a:r>
              <a:rPr lang="pt-BR" dirty="0"/>
              <a:t>“[...] desejo de criar uma literatura </a:t>
            </a:r>
            <a:r>
              <a:rPr lang="pt-BR" b="1" dirty="0"/>
              <a:t>independente, diversa,</a:t>
            </a:r>
            <a:r>
              <a:rPr lang="pt-BR" dirty="0"/>
              <a:t> de vez que, aparecendo o classicismo como manifestação de passado colonial [...]” (CANDIDO, 1993, v. 2. p. 12, grifo do autor).</a:t>
            </a:r>
          </a:p>
        </p:txBody>
      </p:sp>
      <p:sp>
        <p:nvSpPr>
          <p:cNvPr id="13" name="Espaço Reservado para Conteúdo 4">
            <a:extLst>
              <a:ext uri="{FF2B5EF4-FFF2-40B4-BE49-F238E27FC236}">
                <a16:creationId xmlns:a16="http://schemas.microsoft.com/office/drawing/2014/main" id="{BD2878A7-4508-4B05-8D70-421750868566}"/>
              </a:ext>
            </a:extLst>
          </p:cNvPr>
          <p:cNvSpPr txBox="1">
            <a:spLocks/>
          </p:cNvSpPr>
          <p:nvPr/>
        </p:nvSpPr>
        <p:spPr>
          <a:xfrm>
            <a:off x="838193" y="5108394"/>
            <a:ext cx="10515600" cy="520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pt-BR" sz="2000" b="1" u="sng" dirty="0"/>
              <a:t>Como está escrito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747F4D4-58FD-4D00-BD7C-80A71F4F5EC1}"/>
              </a:ext>
            </a:extLst>
          </p:cNvPr>
          <p:cNvSpPr/>
          <p:nvPr/>
        </p:nvSpPr>
        <p:spPr>
          <a:xfrm>
            <a:off x="838193" y="5589033"/>
            <a:ext cx="105156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pt-BR" dirty="0">
                <a:solidFill>
                  <a:srgbClr val="202122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[sic] – indica incorreções e incoerências no texto citado, colocada logo após a sua ocorrência.</a:t>
            </a:r>
            <a:endParaRPr lang="pt-B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9E673A8C-B9A9-4671-8CE5-F1D84D7B9E99}"/>
              </a:ext>
            </a:extLst>
          </p:cNvPr>
          <p:cNvSpPr/>
          <p:nvPr/>
        </p:nvSpPr>
        <p:spPr>
          <a:xfrm>
            <a:off x="838193" y="6366130"/>
            <a:ext cx="1051559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/>
              <a:t>Exemplo: </a:t>
            </a:r>
            <a:r>
              <a:rPr lang="pt-BR" dirty="0"/>
              <a:t>El </a:t>
            </a:r>
            <a:r>
              <a:rPr lang="pt-BR" dirty="0" err="1"/>
              <a:t>Ninõ</a:t>
            </a:r>
            <a:r>
              <a:rPr lang="pt-BR" dirty="0"/>
              <a:t> é uma anomalia oceânica atmosférica, que não tem origem na zona tropical [sic].</a:t>
            </a:r>
          </a:p>
        </p:txBody>
      </p:sp>
    </p:spTree>
    <p:extLst>
      <p:ext uri="{BB962C8B-B14F-4D97-AF65-F5344CB8AC3E}">
        <p14:creationId xmlns:p14="http://schemas.microsoft.com/office/powerpoint/2010/main" val="4174675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25F3C-CFC9-4880-B853-6F6D53340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37761"/>
            <a:ext cx="10327340" cy="6860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BR" sz="4000" b="1" dirty="0"/>
              <a:t>Referência para citar no final do trabalho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392985"/>
            <a:ext cx="10327340" cy="7020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pt-BR" sz="1800" dirty="0"/>
              <a:t>Existe um modelo padrão para usar no final do trabalho para indicar a fonte da consulta. É bem simples, basta você usar os modelos da ABNT e substituir pelas informações que se pede:</a:t>
            </a:r>
            <a:endParaRPr lang="pt-BR" sz="1800" b="1" i="1" dirty="0"/>
          </a:p>
        </p:txBody>
      </p:sp>
      <p:sp>
        <p:nvSpPr>
          <p:cNvPr id="9" name="Subtítulo 6">
            <a:extLst>
              <a:ext uri="{FF2B5EF4-FFF2-40B4-BE49-F238E27FC236}">
                <a16:creationId xmlns:a16="http://schemas.microsoft.com/office/drawing/2014/main" id="{AE6085F7-FC04-45B0-A823-2B04757FFF3F}"/>
              </a:ext>
            </a:extLst>
          </p:cNvPr>
          <p:cNvSpPr txBox="1">
            <a:spLocks/>
          </p:cNvSpPr>
          <p:nvPr/>
        </p:nvSpPr>
        <p:spPr>
          <a:xfrm>
            <a:off x="1142999" y="2930996"/>
            <a:ext cx="10327340" cy="7020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ÚLTIMO NOME, Primeiro Nome; ÚLTIMO NOME, Primeiro Nome; ÚLTIMO NOME, Primeiro Nome do autor. Título. Local de publicação: Editora, ano de publicação.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3C00180E-0D12-4BFE-874D-A8A15BC46ABA}"/>
              </a:ext>
            </a:extLst>
          </p:cNvPr>
          <p:cNvSpPr txBox="1">
            <a:spLocks/>
          </p:cNvSpPr>
          <p:nvPr/>
        </p:nvSpPr>
        <p:spPr>
          <a:xfrm>
            <a:off x="1142999" y="2162240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Modelo de Referência de </a:t>
            </a:r>
            <a:r>
              <a:rPr lang="pt-BR" sz="2400" u="sng" dirty="0"/>
              <a:t>LIVRO</a:t>
            </a:r>
            <a:r>
              <a:rPr lang="pt-BR" sz="2400" dirty="0"/>
              <a:t> (</a:t>
            </a:r>
            <a:r>
              <a:rPr lang="pt-BR" sz="2400" b="1" dirty="0"/>
              <a:t>até 3 autores</a:t>
            </a:r>
            <a:r>
              <a:rPr lang="pt-BR" sz="2400" dirty="0"/>
              <a:t>):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BD03AF5-7D4F-4D8C-AB65-4164F65A5976}"/>
              </a:ext>
            </a:extLst>
          </p:cNvPr>
          <p:cNvSpPr txBox="1">
            <a:spLocks/>
          </p:cNvSpPr>
          <p:nvPr/>
        </p:nvSpPr>
        <p:spPr>
          <a:xfrm>
            <a:off x="1142998" y="3817261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Modelo de Referência de </a:t>
            </a:r>
            <a:r>
              <a:rPr lang="pt-BR" sz="2400" u="sng" dirty="0"/>
              <a:t>LIVRO</a:t>
            </a:r>
            <a:r>
              <a:rPr lang="pt-BR" sz="2400" dirty="0"/>
              <a:t> (</a:t>
            </a:r>
            <a:r>
              <a:rPr lang="pt-BR" sz="2400" b="1" dirty="0"/>
              <a:t>4 autores ou mais</a:t>
            </a:r>
            <a:r>
              <a:rPr lang="pt-BR" sz="2400" dirty="0"/>
              <a:t>):</a:t>
            </a:r>
          </a:p>
        </p:txBody>
      </p:sp>
      <p:sp>
        <p:nvSpPr>
          <p:cNvPr id="12" name="Subtítulo 6">
            <a:extLst>
              <a:ext uri="{FF2B5EF4-FFF2-40B4-BE49-F238E27FC236}">
                <a16:creationId xmlns:a16="http://schemas.microsoft.com/office/drawing/2014/main" id="{DECC5AD9-5754-433E-958D-E14E89D5F041}"/>
              </a:ext>
            </a:extLst>
          </p:cNvPr>
          <p:cNvSpPr txBox="1">
            <a:spLocks/>
          </p:cNvSpPr>
          <p:nvPr/>
        </p:nvSpPr>
        <p:spPr>
          <a:xfrm>
            <a:off x="1142998" y="4602837"/>
            <a:ext cx="10327340" cy="7020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ÚLTIMO NOME, Primeiro Nome do autor et al. Título. Edição. Local de publicação: Editora, ano de publicação.</a:t>
            </a:r>
          </a:p>
        </p:txBody>
      </p:sp>
    </p:spTree>
    <p:extLst>
      <p:ext uri="{BB962C8B-B14F-4D97-AF65-F5344CB8AC3E}">
        <p14:creationId xmlns:p14="http://schemas.microsoft.com/office/powerpoint/2010/main" val="420748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6">
            <a:extLst>
              <a:ext uri="{FF2B5EF4-FFF2-40B4-BE49-F238E27FC236}">
                <a16:creationId xmlns:a16="http://schemas.microsoft.com/office/drawing/2014/main" id="{AE6085F7-FC04-45B0-A823-2B04757FFF3F}"/>
              </a:ext>
            </a:extLst>
          </p:cNvPr>
          <p:cNvSpPr txBox="1">
            <a:spLocks/>
          </p:cNvSpPr>
          <p:nvPr/>
        </p:nvSpPr>
        <p:spPr>
          <a:xfrm>
            <a:off x="1142997" y="1357691"/>
            <a:ext cx="10327340" cy="12106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ÚLTIMO NOME, Primeiro Nome; ÚLTIMO NOME, Primeiro Nome; ÚLTIMO NOME, Primeiro Nome. Título do artigo. Título da Revista, local de publicação, volume do exemplar, número do exemplar, p. (página inicial e final do artigo), mês, ano de publicação. Disponível em: link. Acesso em: data de acesso.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3C00180E-0D12-4BFE-874D-A8A15BC46ABA}"/>
              </a:ext>
            </a:extLst>
          </p:cNvPr>
          <p:cNvSpPr txBox="1">
            <a:spLocks/>
          </p:cNvSpPr>
          <p:nvPr/>
        </p:nvSpPr>
        <p:spPr>
          <a:xfrm>
            <a:off x="1142997" y="588935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Modelo de Referência de </a:t>
            </a:r>
            <a:r>
              <a:rPr lang="pt-BR" sz="2400" u="sng" dirty="0"/>
              <a:t>ARTIGO</a:t>
            </a:r>
            <a:r>
              <a:rPr lang="pt-BR" sz="2400" dirty="0"/>
              <a:t> (</a:t>
            </a:r>
            <a:r>
              <a:rPr lang="pt-BR" sz="2400" b="1" dirty="0"/>
              <a:t>até 3 autores</a:t>
            </a:r>
            <a:r>
              <a:rPr lang="pt-BR" sz="2400" dirty="0"/>
              <a:t>):</a:t>
            </a:r>
          </a:p>
        </p:txBody>
      </p:sp>
      <p:sp>
        <p:nvSpPr>
          <p:cNvPr id="4" name="Subtítulo 6">
            <a:extLst>
              <a:ext uri="{FF2B5EF4-FFF2-40B4-BE49-F238E27FC236}">
                <a16:creationId xmlns:a16="http://schemas.microsoft.com/office/drawing/2014/main" id="{D0CC4E87-7775-46AF-8B1A-93EDAB92A0EC}"/>
              </a:ext>
            </a:extLst>
          </p:cNvPr>
          <p:cNvSpPr txBox="1">
            <a:spLocks/>
          </p:cNvSpPr>
          <p:nvPr/>
        </p:nvSpPr>
        <p:spPr>
          <a:xfrm>
            <a:off x="1142997" y="3945983"/>
            <a:ext cx="10327340" cy="10045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ÚLTIMO NOME, Primeiro Nome et al. Título da Revista, local de publicação, volume do exemplar, número do exemplar, p. (página inicial e final do artigo), mês, ano de publicação. Disponível em: link. Acesso em: data de acesso.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EE0AD3C5-ABE4-4515-B23A-8E3190726BBD}"/>
              </a:ext>
            </a:extLst>
          </p:cNvPr>
          <p:cNvSpPr txBox="1">
            <a:spLocks/>
          </p:cNvSpPr>
          <p:nvPr/>
        </p:nvSpPr>
        <p:spPr>
          <a:xfrm>
            <a:off x="1142996" y="3100573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dirty="0"/>
              <a:t>Modelo de Referência de </a:t>
            </a:r>
            <a:r>
              <a:rPr lang="pt-BR" sz="2400" u="sng" dirty="0"/>
              <a:t>ARTIGO</a:t>
            </a:r>
            <a:r>
              <a:rPr lang="pt-BR" sz="2400" dirty="0"/>
              <a:t> (</a:t>
            </a:r>
            <a:r>
              <a:rPr lang="pt-BR" sz="2400" b="1" dirty="0"/>
              <a:t>4 autores ou mais</a:t>
            </a:r>
            <a:r>
              <a:rPr lang="pt-BR" sz="2400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3407025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b="1" dirty="0"/>
              <a:t>Conclusão do TCC.</a:t>
            </a:r>
            <a:endParaRPr lang="pt-BR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628018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4" y="1961497"/>
            <a:ext cx="10327340" cy="476147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pt-BR" sz="2000" dirty="0"/>
              <a:t>Basta atender basicamente aos pontos abaixo:</a:t>
            </a:r>
            <a:endParaRPr lang="pt-BR" sz="2000" b="1" i="1" dirty="0"/>
          </a:p>
        </p:txBody>
      </p:sp>
      <p:sp>
        <p:nvSpPr>
          <p:cNvPr id="9" name="Subtítulo 6">
            <a:extLst>
              <a:ext uri="{FF2B5EF4-FFF2-40B4-BE49-F238E27FC236}">
                <a16:creationId xmlns:a16="http://schemas.microsoft.com/office/drawing/2014/main" id="{AE6085F7-FC04-45B0-A823-2B04757FFF3F}"/>
              </a:ext>
            </a:extLst>
          </p:cNvPr>
          <p:cNvSpPr txBox="1">
            <a:spLocks/>
          </p:cNvSpPr>
          <p:nvPr/>
        </p:nvSpPr>
        <p:spPr>
          <a:xfrm>
            <a:off x="1142996" y="2741405"/>
            <a:ext cx="10327340" cy="8489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Veja se as suposições e hipóteses levantada no projeto inicial foram cumpridas, se eram verdadeiras ou não.</a:t>
            </a:r>
          </a:p>
        </p:txBody>
      </p:sp>
      <p:sp>
        <p:nvSpPr>
          <p:cNvPr id="8" name="Subtítulo 6">
            <a:extLst>
              <a:ext uri="{FF2B5EF4-FFF2-40B4-BE49-F238E27FC236}">
                <a16:creationId xmlns:a16="http://schemas.microsoft.com/office/drawing/2014/main" id="{C8A97032-18B7-4C10-8D0A-1A0326ACBEAE}"/>
              </a:ext>
            </a:extLst>
          </p:cNvPr>
          <p:cNvSpPr txBox="1">
            <a:spLocks/>
          </p:cNvSpPr>
          <p:nvPr/>
        </p:nvSpPr>
        <p:spPr>
          <a:xfrm>
            <a:off x="1142994" y="3779957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Apresente as conclusões sobre os resultados obtidos.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AC9B9A3-4AA2-4F99-9D82-48AF41E85DB4}"/>
              </a:ext>
            </a:extLst>
          </p:cNvPr>
          <p:cNvSpPr/>
          <p:nvPr/>
        </p:nvSpPr>
        <p:spPr>
          <a:xfrm>
            <a:off x="1142994" y="560712"/>
            <a:ext cx="10327340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3000" dirty="0"/>
              <a:t>Como fazer a conclusão</a:t>
            </a:r>
          </a:p>
        </p:txBody>
      </p:sp>
      <p:sp>
        <p:nvSpPr>
          <p:cNvPr id="13" name="Subtítulo 6">
            <a:extLst>
              <a:ext uri="{FF2B5EF4-FFF2-40B4-BE49-F238E27FC236}">
                <a16:creationId xmlns:a16="http://schemas.microsoft.com/office/drawing/2014/main" id="{8FDAB005-8EFF-4C61-8195-488653C714BF}"/>
              </a:ext>
            </a:extLst>
          </p:cNvPr>
          <p:cNvSpPr txBox="1">
            <a:spLocks/>
          </p:cNvSpPr>
          <p:nvPr/>
        </p:nvSpPr>
        <p:spPr>
          <a:xfrm>
            <a:off x="1142994" y="4481970"/>
            <a:ext cx="10327340" cy="7220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Se for o caso, dê sugestões de outros trabalhos complementares que poderão ser desenvolvidos para ampliar a Pesquisa Científica.</a:t>
            </a:r>
          </a:p>
        </p:txBody>
      </p:sp>
    </p:spTree>
    <p:extLst>
      <p:ext uri="{BB962C8B-B14F-4D97-AF65-F5344CB8AC3E}">
        <p14:creationId xmlns:p14="http://schemas.microsoft.com/office/powerpoint/2010/main" val="3350233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b="1" dirty="0"/>
              <a:t>Agora você tem o embasamento básico e técnico necessário para desenvolver seu trabalho.</a:t>
            </a:r>
            <a:br>
              <a:rPr lang="pt-BR" b="1" dirty="0"/>
            </a:br>
            <a:br>
              <a:rPr lang="pt-BR" b="1" dirty="0"/>
            </a:br>
            <a:r>
              <a:rPr lang="pt-BR" b="1" dirty="0"/>
              <a:t>Boa Pesquisa!!</a:t>
            </a:r>
            <a:br>
              <a:rPr lang="pt-BR" dirty="0">
                <a:hlinkClick r:id="rId2"/>
              </a:rPr>
            </a:br>
            <a:endParaRPr lang="pt-BR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71539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25F3C-CFC9-4880-B853-6F6D53340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37761"/>
            <a:ext cx="10327340" cy="6860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BR" sz="4000" b="1" dirty="0"/>
              <a:t>Projeto com Escolha do Tema do TCC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7" y="1697037"/>
            <a:ext cx="10327340" cy="613894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pt-BR" sz="1800" dirty="0"/>
              <a:t>Para escolher o tema do qual você desenvolverá seu TCC é simples, ele deve atender a um dos dois critérios abaixo:</a:t>
            </a:r>
            <a:endParaRPr lang="pt-BR" sz="1800" b="1" i="1" dirty="0"/>
          </a:p>
        </p:txBody>
      </p:sp>
      <p:sp>
        <p:nvSpPr>
          <p:cNvPr id="9" name="Subtítulo 6">
            <a:extLst>
              <a:ext uri="{FF2B5EF4-FFF2-40B4-BE49-F238E27FC236}">
                <a16:creationId xmlns:a16="http://schemas.microsoft.com/office/drawing/2014/main" id="{AE6085F7-FC04-45B0-A823-2B04757FFF3F}"/>
              </a:ext>
            </a:extLst>
          </p:cNvPr>
          <p:cNvSpPr txBox="1">
            <a:spLocks/>
          </p:cNvSpPr>
          <p:nvPr/>
        </p:nvSpPr>
        <p:spPr>
          <a:xfrm>
            <a:off x="1142996" y="2580041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Resolver algum problema existente na sociedade.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BD03AF5-7D4F-4D8C-AB65-4164F65A5976}"/>
              </a:ext>
            </a:extLst>
          </p:cNvPr>
          <p:cNvSpPr txBox="1">
            <a:spLocks/>
          </p:cNvSpPr>
          <p:nvPr/>
        </p:nvSpPr>
        <p:spPr>
          <a:xfrm>
            <a:off x="1142998" y="4178774"/>
            <a:ext cx="10327339" cy="174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1800" b="1" dirty="0"/>
              <a:t>Obs.:  quanto a escolha do TEMA </a:t>
            </a:r>
          </a:p>
          <a:p>
            <a:pPr algn="l"/>
            <a:endParaRPr lang="pt-BR" sz="1800" b="1" dirty="0"/>
          </a:p>
          <a:p>
            <a:pPr marL="285750" indent="-285750" algn="l">
              <a:buFontTx/>
              <a:buChar char="-"/>
            </a:pPr>
            <a:r>
              <a:rPr lang="pt-BR" sz="1800" dirty="0"/>
              <a:t>O tema deve ser bem delimitado, para você desenvolver apenas um assunto específico, ex. falar sobre Educação Especial é muito amplo, então é melhor falar sobre algum transtorno, exemplo o Autismo.</a:t>
            </a:r>
          </a:p>
          <a:p>
            <a:pPr marL="285750" indent="-285750" algn="l">
              <a:buFontTx/>
              <a:buChar char="-"/>
            </a:pPr>
            <a:endParaRPr lang="pt-BR" sz="1800" dirty="0"/>
          </a:p>
          <a:p>
            <a:pPr algn="l"/>
            <a:r>
              <a:rPr lang="pt-BR" sz="1800" dirty="0"/>
              <a:t>- Escolha um tema que tem bom acervo para pesquisa, seja em bibliotecas, seja na internet ou em algum outro lugar.</a:t>
            </a:r>
          </a:p>
        </p:txBody>
      </p:sp>
      <p:sp>
        <p:nvSpPr>
          <p:cNvPr id="8" name="Subtítulo 6">
            <a:extLst>
              <a:ext uri="{FF2B5EF4-FFF2-40B4-BE49-F238E27FC236}">
                <a16:creationId xmlns:a16="http://schemas.microsoft.com/office/drawing/2014/main" id="{C8A97032-18B7-4C10-8D0A-1A0326ACBEAE}"/>
              </a:ext>
            </a:extLst>
          </p:cNvPr>
          <p:cNvSpPr txBox="1">
            <a:spLocks/>
          </p:cNvSpPr>
          <p:nvPr/>
        </p:nvSpPr>
        <p:spPr>
          <a:xfrm>
            <a:off x="1142995" y="3231263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Achar alguma resposta para determinado assunto.</a:t>
            </a:r>
          </a:p>
        </p:txBody>
      </p:sp>
    </p:spTree>
    <p:extLst>
      <p:ext uri="{BB962C8B-B14F-4D97-AF65-F5344CB8AC3E}">
        <p14:creationId xmlns:p14="http://schemas.microsoft.com/office/powerpoint/2010/main" val="407894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t-BR" dirty="0">
                <a:hlinkClick r:id="rId2"/>
              </a:rPr>
            </a:br>
            <a:br>
              <a:rPr lang="pt-BR" dirty="0">
                <a:hlinkClick r:id="rId2"/>
              </a:rPr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endParaRPr lang="pt-BR" sz="2000" dirty="0">
              <a:hlinkClick r:id="rId2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B328D41-71E6-4330-BC26-BA8BF94209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044" y="180238"/>
            <a:ext cx="9737911" cy="579270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FCE7DD6-72CD-4A72-BCBA-8A5CD592E01C}"/>
              </a:ext>
            </a:extLst>
          </p:cNvPr>
          <p:cNvSpPr/>
          <p:nvPr/>
        </p:nvSpPr>
        <p:spPr>
          <a:xfrm>
            <a:off x="1227044" y="6179095"/>
            <a:ext cx="97379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/>
              <a:t>Fonte: SANTOS, Christiane </a:t>
            </a:r>
            <a:r>
              <a:rPr lang="pt-BR" sz="1600" dirty="0" err="1"/>
              <a:t>Bischof</a:t>
            </a:r>
            <a:r>
              <a:rPr lang="pt-BR" sz="1600" dirty="0"/>
              <a:t>; FIALHO, Danielle da Motta Ferreira; CICMANEC, Edna. </a:t>
            </a:r>
            <a:r>
              <a:rPr lang="pt-BR" sz="1600" b="1" dirty="0"/>
              <a:t>Métodos e técnicas de pesquisa</a:t>
            </a:r>
            <a:r>
              <a:rPr lang="pt-BR" sz="1600" dirty="0"/>
              <a:t>. 1ª ed. Curitiba [PR]: IESDE Brasil, 2019.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E1BA3568-F6D6-4160-BCAB-9F88FEEBBA44}"/>
              </a:ext>
            </a:extLst>
          </p:cNvPr>
          <p:cNvSpPr/>
          <p:nvPr/>
        </p:nvSpPr>
        <p:spPr>
          <a:xfrm>
            <a:off x="5544670" y="1815878"/>
            <a:ext cx="1102658" cy="726141"/>
          </a:xfrm>
          <a:prstGeom prst="roundRect">
            <a:avLst/>
          </a:prstGeom>
          <a:solidFill>
            <a:srgbClr val="E7E8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Tema de</a:t>
            </a:r>
          </a:p>
          <a:p>
            <a:pPr algn="ctr"/>
            <a:r>
              <a:rPr lang="pt-BR" dirty="0">
                <a:solidFill>
                  <a:schemeClr val="tx1"/>
                </a:solidFill>
              </a:rPr>
              <a:t>pesquisa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834CFCA-6898-4DCA-9117-57A9582B48F4}"/>
              </a:ext>
            </a:extLst>
          </p:cNvPr>
          <p:cNvSpPr/>
          <p:nvPr/>
        </p:nvSpPr>
        <p:spPr>
          <a:xfrm>
            <a:off x="7498080" y="1815877"/>
            <a:ext cx="1130448" cy="726141"/>
          </a:xfrm>
          <a:prstGeom prst="roundRect">
            <a:avLst/>
          </a:prstGeom>
          <a:solidFill>
            <a:srgbClr val="E7E8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700" dirty="0">
                <a:solidFill>
                  <a:schemeClr val="tx1"/>
                </a:solidFill>
              </a:rPr>
              <a:t>Problema de</a:t>
            </a:r>
          </a:p>
          <a:p>
            <a:pPr algn="ctr"/>
            <a:r>
              <a:rPr lang="pt-BR" sz="1700" dirty="0">
                <a:solidFill>
                  <a:schemeClr val="tx1"/>
                </a:solidFill>
              </a:rPr>
              <a:t>pesquisa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8331C374-9F7E-4037-8C0C-AFD1F333992B}"/>
              </a:ext>
            </a:extLst>
          </p:cNvPr>
          <p:cNvSpPr/>
          <p:nvPr/>
        </p:nvSpPr>
        <p:spPr>
          <a:xfrm>
            <a:off x="9290348" y="1815876"/>
            <a:ext cx="1130448" cy="726141"/>
          </a:xfrm>
          <a:prstGeom prst="roundRect">
            <a:avLst/>
          </a:prstGeom>
          <a:solidFill>
            <a:srgbClr val="E7E8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700" dirty="0">
                <a:solidFill>
                  <a:schemeClr val="tx1"/>
                </a:solidFill>
              </a:rPr>
              <a:t>Hipóteses de</a:t>
            </a:r>
          </a:p>
          <a:p>
            <a:pPr algn="ctr"/>
            <a:r>
              <a:rPr lang="pt-BR" sz="1700" dirty="0">
                <a:solidFill>
                  <a:schemeClr val="tx1"/>
                </a:solidFill>
              </a:rPr>
              <a:t>pesquisa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12A10AF8-E3A8-4FC3-AC29-02934B88367E}"/>
              </a:ext>
            </a:extLst>
          </p:cNvPr>
          <p:cNvSpPr/>
          <p:nvPr/>
        </p:nvSpPr>
        <p:spPr>
          <a:xfrm>
            <a:off x="7498080" y="3034388"/>
            <a:ext cx="1130448" cy="726141"/>
          </a:xfrm>
          <a:prstGeom prst="roundRect">
            <a:avLst/>
          </a:prstGeom>
          <a:solidFill>
            <a:srgbClr val="E7E8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700" dirty="0">
                <a:solidFill>
                  <a:schemeClr val="tx1"/>
                </a:solidFill>
              </a:rPr>
              <a:t>Objetivo Geral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1E7F5952-BF91-41DC-8F17-D226DFE499D4}"/>
              </a:ext>
            </a:extLst>
          </p:cNvPr>
          <p:cNvSpPr/>
          <p:nvPr/>
        </p:nvSpPr>
        <p:spPr>
          <a:xfrm>
            <a:off x="9304416" y="3051860"/>
            <a:ext cx="1130448" cy="726141"/>
          </a:xfrm>
          <a:prstGeom prst="roundRect">
            <a:avLst/>
          </a:prstGeom>
          <a:solidFill>
            <a:srgbClr val="E7E8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50" dirty="0">
                <a:solidFill>
                  <a:schemeClr val="tx1"/>
                </a:solidFill>
              </a:rPr>
              <a:t>Objetivos Específicos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85CDB8E7-F871-420D-ADAF-D6F5FA6FA472}"/>
              </a:ext>
            </a:extLst>
          </p:cNvPr>
          <p:cNvSpPr/>
          <p:nvPr/>
        </p:nvSpPr>
        <p:spPr>
          <a:xfrm>
            <a:off x="1434341" y="180238"/>
            <a:ext cx="2371597" cy="1015516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700" dirty="0">
              <a:solidFill>
                <a:schemeClr val="tx1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07DA6C8-115D-47DF-A780-4E7B5B4DB716}"/>
              </a:ext>
            </a:extLst>
          </p:cNvPr>
          <p:cNvSpPr/>
          <p:nvPr/>
        </p:nvSpPr>
        <p:spPr>
          <a:xfrm>
            <a:off x="1434342" y="339224"/>
            <a:ext cx="93210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b="1" dirty="0"/>
              <a:t>Estrutura de um TCC</a:t>
            </a:r>
            <a:endParaRPr lang="pt-BR" dirty="0"/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9275C3FA-C026-4680-91B0-FA443B5E59B7}"/>
              </a:ext>
            </a:extLst>
          </p:cNvPr>
          <p:cNvSpPr/>
          <p:nvPr/>
        </p:nvSpPr>
        <p:spPr>
          <a:xfrm>
            <a:off x="1434341" y="3252771"/>
            <a:ext cx="3727312" cy="1015516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700" dirty="0">
              <a:solidFill>
                <a:schemeClr val="tx1"/>
              </a:solidFill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B3D224F6-D6AC-43AB-99BE-BE1ACA6EDF0B}"/>
              </a:ext>
            </a:extLst>
          </p:cNvPr>
          <p:cNvSpPr/>
          <p:nvPr/>
        </p:nvSpPr>
        <p:spPr>
          <a:xfrm>
            <a:off x="5544670" y="4107766"/>
            <a:ext cx="4970648" cy="18651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700" dirty="0">
              <a:solidFill>
                <a:schemeClr val="tx1"/>
              </a:solidFill>
            </a:endParaRP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57E97782-406E-45CF-8A34-C83A9AE60E6F}"/>
              </a:ext>
            </a:extLst>
          </p:cNvPr>
          <p:cNvSpPr/>
          <p:nvPr/>
        </p:nvSpPr>
        <p:spPr>
          <a:xfrm>
            <a:off x="6907237" y="4107765"/>
            <a:ext cx="2383111" cy="1196954"/>
          </a:xfrm>
          <a:prstGeom prst="roundRect">
            <a:avLst/>
          </a:prstGeom>
          <a:solidFill>
            <a:srgbClr val="E7E8E9"/>
          </a:solidFill>
          <a:ln w="22225">
            <a:solidFill>
              <a:srgbClr val="343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7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pt-BR" sz="17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pt-BR" sz="17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pt-BR" sz="1700" dirty="0">
                <a:solidFill>
                  <a:schemeClr val="tx1"/>
                </a:solidFill>
              </a:rPr>
              <a:t>Desenvolvimento e Conclusão</a:t>
            </a:r>
          </a:p>
          <a:p>
            <a:pPr algn="ctr"/>
            <a:endParaRPr lang="pt-BR" sz="1700" dirty="0">
              <a:solidFill>
                <a:schemeClr val="tx1"/>
              </a:solidFill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910284D4-A0DC-4426-859B-6DEDD59788F5}"/>
              </a:ext>
            </a:extLst>
          </p:cNvPr>
          <p:cNvSpPr/>
          <p:nvPr/>
        </p:nvSpPr>
        <p:spPr>
          <a:xfrm>
            <a:off x="1734671" y="794231"/>
            <a:ext cx="1694329" cy="369332"/>
          </a:xfrm>
          <a:prstGeom prst="roundRect">
            <a:avLst/>
          </a:prstGeom>
          <a:solidFill>
            <a:srgbClr val="FF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700" dirty="0">
                <a:solidFill>
                  <a:schemeClr val="tx1"/>
                </a:solidFill>
              </a:rPr>
              <a:t>Assunto Global</a:t>
            </a:r>
          </a:p>
        </p:txBody>
      </p: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E27AB3D8-DDB0-4DE2-927D-2B9F8FB787CC}"/>
              </a:ext>
            </a:extLst>
          </p:cNvPr>
          <p:cNvSpPr/>
          <p:nvPr/>
        </p:nvSpPr>
        <p:spPr>
          <a:xfrm>
            <a:off x="3601329" y="1198415"/>
            <a:ext cx="1943341" cy="369332"/>
          </a:xfrm>
          <a:prstGeom prst="roundRect">
            <a:avLst/>
          </a:prstGeom>
          <a:solidFill>
            <a:srgbClr val="FF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700" dirty="0">
                <a:solidFill>
                  <a:schemeClr val="tx1"/>
                </a:solidFill>
              </a:rPr>
              <a:t>Assunto Delimitado</a:t>
            </a:r>
          </a:p>
        </p:txBody>
      </p:sp>
    </p:spTree>
    <p:extLst>
      <p:ext uri="{BB962C8B-B14F-4D97-AF65-F5344CB8AC3E}">
        <p14:creationId xmlns:p14="http://schemas.microsoft.com/office/powerpoint/2010/main" val="222080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E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634" y="0"/>
            <a:ext cx="10206319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b="1" dirty="0"/>
              <a:t>Metodologias de Pesquisa</a:t>
            </a:r>
            <a:endParaRPr lang="pt-BR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4112758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99C44835-B782-403D-94D5-586CEACF193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6568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b="1" dirty="0"/>
              <a:t>METODOLOGIA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7A063F04-C125-47FF-8B76-E7AC65B00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3386325"/>
          </a:xfrm>
        </p:spPr>
        <p:txBody>
          <a:bodyPr>
            <a:normAutofit/>
          </a:bodyPr>
          <a:lstStyle/>
          <a:p>
            <a:r>
              <a:rPr lang="pt-BR" sz="2000" dirty="0"/>
              <a:t>Pesquisa qualitativa</a:t>
            </a:r>
          </a:p>
          <a:p>
            <a:r>
              <a:rPr lang="pt-BR" sz="2000" dirty="0"/>
              <a:t>Pesquisa quantitativa</a:t>
            </a:r>
          </a:p>
          <a:p>
            <a:r>
              <a:rPr lang="pt-BR" sz="2000" dirty="0"/>
              <a:t>Pesquisa </a:t>
            </a:r>
            <a:r>
              <a:rPr lang="pt-BR" sz="2000" dirty="0" err="1"/>
              <a:t>quali</a:t>
            </a:r>
            <a:r>
              <a:rPr lang="pt-BR" sz="2000" dirty="0"/>
              <a:t>-quanti</a:t>
            </a:r>
          </a:p>
          <a:p>
            <a:r>
              <a:rPr lang="pt-BR" sz="2000" dirty="0"/>
              <a:t>Pesquisa descritiva</a:t>
            </a:r>
          </a:p>
          <a:p>
            <a:r>
              <a:rPr lang="pt-BR" sz="2000" dirty="0"/>
              <a:t>Pesquisa exploratória</a:t>
            </a:r>
          </a:p>
          <a:p>
            <a:r>
              <a:rPr lang="pt-BR" sz="2000" dirty="0"/>
              <a:t>Pesquisa explicativa</a:t>
            </a:r>
          </a:p>
          <a:p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Pesquisa bibliográfica</a:t>
            </a:r>
          </a:p>
          <a:p>
            <a:r>
              <a:rPr lang="pt-BR" sz="2000" dirty="0"/>
              <a:t>Pesquisa de campo</a:t>
            </a:r>
          </a:p>
          <a:p>
            <a:endParaRPr lang="pt-BR" sz="20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880CCE3-D0FE-4839-ABB0-657D16AE466A}"/>
              </a:ext>
            </a:extLst>
          </p:cNvPr>
          <p:cNvSpPr txBox="1">
            <a:spLocks/>
          </p:cNvSpPr>
          <p:nvPr/>
        </p:nvSpPr>
        <p:spPr>
          <a:xfrm>
            <a:off x="838200" y="1330138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000" dirty="0"/>
              <a:t>Existem diversas metodologias para pesquisa científicas: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473A9158-7936-473B-A6E2-B0E4A2DB4A9D}"/>
              </a:ext>
            </a:extLst>
          </p:cNvPr>
          <p:cNvSpPr txBox="1">
            <a:spLocks/>
          </p:cNvSpPr>
          <p:nvPr/>
        </p:nvSpPr>
        <p:spPr>
          <a:xfrm>
            <a:off x="838199" y="5567175"/>
            <a:ext cx="10515600" cy="1080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2000" b="1" i="1" dirty="0"/>
              <a:t>A </a:t>
            </a:r>
            <a:r>
              <a:rPr lang="pt-BR" sz="2000" b="1" i="1" u="sng" dirty="0"/>
              <a:t>pesquisa bibliográfica </a:t>
            </a:r>
            <a:r>
              <a:rPr lang="pt-BR" sz="2000" b="1" i="1" dirty="0"/>
              <a:t>é uma das mais comuns entre os estudantes, sendo obrigatória em todos os trabalhos científicos. Com ela, é feito uma coleta de dados a partir de artigos, livros e revistas científicas para utilizar como citações. (ADOTAREMOS ESSA METODOLOGIA)</a:t>
            </a:r>
          </a:p>
        </p:txBody>
      </p:sp>
    </p:spTree>
    <p:extLst>
      <p:ext uri="{BB962C8B-B14F-4D97-AF65-F5344CB8AC3E}">
        <p14:creationId xmlns:p14="http://schemas.microsoft.com/office/powerpoint/2010/main" val="37876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E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634" y="0"/>
            <a:ext cx="10206319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b="1" dirty="0"/>
              <a:t>Materiais Bibliográficos</a:t>
            </a:r>
            <a:br>
              <a:rPr lang="pt-BR" dirty="0">
                <a:hlinkClick r:id="rId2"/>
              </a:rPr>
            </a:br>
            <a:br>
              <a:rPr lang="pt-BR" dirty="0">
                <a:hlinkClick r:id="rId2"/>
              </a:rPr>
            </a:br>
            <a:r>
              <a:rPr lang="pt-BR" dirty="0"/>
              <a:t>Escolha dos materiais para pesquisa, livros, artigos, revistas, etc.</a:t>
            </a:r>
            <a:endParaRPr lang="pt-BR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3172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4" y="1961497"/>
            <a:ext cx="10327340" cy="476147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pt-BR" sz="1800" dirty="0"/>
              <a:t>Onde achar os materiais:</a:t>
            </a:r>
            <a:endParaRPr lang="pt-BR" sz="1800" b="1" i="1" dirty="0"/>
          </a:p>
        </p:txBody>
      </p:sp>
      <p:sp>
        <p:nvSpPr>
          <p:cNvPr id="9" name="Subtítulo 6">
            <a:extLst>
              <a:ext uri="{FF2B5EF4-FFF2-40B4-BE49-F238E27FC236}">
                <a16:creationId xmlns:a16="http://schemas.microsoft.com/office/drawing/2014/main" id="{AE6085F7-FC04-45B0-A823-2B04757FFF3F}"/>
              </a:ext>
            </a:extLst>
          </p:cNvPr>
          <p:cNvSpPr txBox="1">
            <a:spLocks/>
          </p:cNvSpPr>
          <p:nvPr/>
        </p:nvSpPr>
        <p:spPr>
          <a:xfrm>
            <a:off x="1142996" y="2580041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Google Acadêmico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BD03AF5-7D4F-4D8C-AB65-4164F65A5976}"/>
              </a:ext>
            </a:extLst>
          </p:cNvPr>
          <p:cNvSpPr txBox="1">
            <a:spLocks/>
          </p:cNvSpPr>
          <p:nvPr/>
        </p:nvSpPr>
        <p:spPr>
          <a:xfrm>
            <a:off x="1142995" y="5325418"/>
            <a:ext cx="10327339" cy="1278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1800" b="1" dirty="0"/>
              <a:t>Obs.:</a:t>
            </a:r>
          </a:p>
          <a:p>
            <a:pPr algn="l"/>
            <a:endParaRPr lang="pt-BR" sz="1800" b="1" dirty="0"/>
          </a:p>
          <a:p>
            <a:pPr algn="l"/>
            <a:r>
              <a:rPr lang="pt-BR" sz="1800" dirty="0"/>
              <a:t>- Se atente para pegar apenas materiais confiáveis, exemplo, livros (pois são feitos por editoras), Google Acadêmico, etc.</a:t>
            </a:r>
          </a:p>
        </p:txBody>
      </p:sp>
      <p:sp>
        <p:nvSpPr>
          <p:cNvPr id="8" name="Subtítulo 6">
            <a:extLst>
              <a:ext uri="{FF2B5EF4-FFF2-40B4-BE49-F238E27FC236}">
                <a16:creationId xmlns:a16="http://schemas.microsoft.com/office/drawing/2014/main" id="{C8A97032-18B7-4C10-8D0A-1A0326ACBEAE}"/>
              </a:ext>
            </a:extLst>
          </p:cNvPr>
          <p:cNvSpPr txBox="1">
            <a:spLocks/>
          </p:cNvSpPr>
          <p:nvPr/>
        </p:nvSpPr>
        <p:spPr>
          <a:xfrm>
            <a:off x="1142995" y="3204369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Pesquisa em Geral na Internet.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AC9B9A3-4AA2-4F99-9D82-48AF41E85DB4}"/>
              </a:ext>
            </a:extLst>
          </p:cNvPr>
          <p:cNvSpPr/>
          <p:nvPr/>
        </p:nvSpPr>
        <p:spPr>
          <a:xfrm>
            <a:off x="1142994" y="560712"/>
            <a:ext cx="10327340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3000" dirty="0"/>
              <a:t>Você deverá escolher os materiais onde você fará sua pesquisa e investigação científica.</a:t>
            </a:r>
          </a:p>
        </p:txBody>
      </p:sp>
      <p:sp>
        <p:nvSpPr>
          <p:cNvPr id="11" name="Subtítulo 6">
            <a:extLst>
              <a:ext uri="{FF2B5EF4-FFF2-40B4-BE49-F238E27FC236}">
                <a16:creationId xmlns:a16="http://schemas.microsoft.com/office/drawing/2014/main" id="{2C508C74-CC1B-479E-8B4B-2536733B27FA}"/>
              </a:ext>
            </a:extLst>
          </p:cNvPr>
          <p:cNvSpPr txBox="1">
            <a:spLocks/>
          </p:cNvSpPr>
          <p:nvPr/>
        </p:nvSpPr>
        <p:spPr>
          <a:xfrm>
            <a:off x="1142995" y="3838429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Biblioteca Virtual da Faculdade</a:t>
            </a:r>
          </a:p>
        </p:txBody>
      </p:sp>
      <p:sp>
        <p:nvSpPr>
          <p:cNvPr id="12" name="Subtítulo 6">
            <a:extLst>
              <a:ext uri="{FF2B5EF4-FFF2-40B4-BE49-F238E27FC236}">
                <a16:creationId xmlns:a16="http://schemas.microsoft.com/office/drawing/2014/main" id="{6C2F94F0-EE12-4C2E-9920-2FC293F4FD9C}"/>
              </a:ext>
            </a:extLst>
          </p:cNvPr>
          <p:cNvSpPr txBox="1">
            <a:spLocks/>
          </p:cNvSpPr>
          <p:nvPr/>
        </p:nvSpPr>
        <p:spPr>
          <a:xfrm>
            <a:off x="1142995" y="4459137"/>
            <a:ext cx="10327340" cy="498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Biblioteca Física da Faculdade ou Pública</a:t>
            </a:r>
          </a:p>
        </p:txBody>
      </p:sp>
    </p:spTree>
    <p:extLst>
      <p:ext uri="{BB962C8B-B14F-4D97-AF65-F5344CB8AC3E}">
        <p14:creationId xmlns:p14="http://schemas.microsoft.com/office/powerpoint/2010/main" val="695429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b="1" dirty="0"/>
              <a:t>Referências Bibliográficas: ABNT</a:t>
            </a:r>
            <a:br>
              <a:rPr lang="pt-BR" dirty="0">
                <a:hlinkClick r:id="rId2"/>
              </a:rPr>
            </a:br>
            <a:br>
              <a:rPr lang="pt-BR" dirty="0">
                <a:hlinkClick r:id="rId2"/>
              </a:rPr>
            </a:br>
            <a:r>
              <a:rPr lang="pt-BR" dirty="0"/>
              <a:t>Veja como fazer</a:t>
            </a:r>
            <a:endParaRPr lang="pt-BR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87185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33B2F5-0D54-45DC-A54F-7D34A121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13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BR" sz="4000" b="1" dirty="0"/>
              <a:t>Como deve ser desenvolvido sua pesquisa científica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6839C9AA-55A0-42B8-8B3F-D0A82A4F11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38915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2814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1680</Words>
  <Application>Microsoft Office PowerPoint</Application>
  <PresentationFormat>Widescreen</PresentationFormat>
  <Paragraphs>115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Tema do Office</vt:lpstr>
      <vt:lpstr>Início do TCC  Projeto de Pesquisa</vt:lpstr>
      <vt:lpstr>Projeto com Escolha do Tema do TCC</vt:lpstr>
      <vt:lpstr>         </vt:lpstr>
      <vt:lpstr>Metodologias de Pesquisa</vt:lpstr>
      <vt:lpstr>Apresentação do PowerPoint</vt:lpstr>
      <vt:lpstr>Materiais Bibliográficos  Escolha dos materiais para pesquisa, livros, artigos, revistas, etc.</vt:lpstr>
      <vt:lpstr>Apresentação do PowerPoint</vt:lpstr>
      <vt:lpstr>Referências Bibliográficas: ABNT  Veja como fazer</vt:lpstr>
      <vt:lpstr>Como deve ser desenvolvido sua pesquisa científica</vt:lpstr>
      <vt:lpstr>Formas de fazer a citação INDIRETA (paráfrase)</vt:lpstr>
      <vt:lpstr>Formas de fazer a citação DIRETA (Copia e Cola)</vt:lpstr>
      <vt:lpstr>APUD – o que significa e quando usar</vt:lpstr>
      <vt:lpstr>Apresentação do PowerPoint</vt:lpstr>
      <vt:lpstr>Apresentação do PowerPoint</vt:lpstr>
      <vt:lpstr>Referência para citar no final do trabalho</vt:lpstr>
      <vt:lpstr>Apresentação do PowerPoint</vt:lpstr>
      <vt:lpstr>Conclusão do TCC.</vt:lpstr>
      <vt:lpstr>Apresentação do PowerPoint</vt:lpstr>
      <vt:lpstr>Agora você tem o embasamento básico e técnico necessário para desenvolver seu trabalho.  Boa Pesquisa!!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Denny Coelho</dc:creator>
  <cp:lastModifiedBy>Denny Coelho</cp:lastModifiedBy>
  <cp:revision>73</cp:revision>
  <dcterms:created xsi:type="dcterms:W3CDTF">2022-11-15T14:26:32Z</dcterms:created>
  <dcterms:modified xsi:type="dcterms:W3CDTF">2023-04-17T13:44:35Z</dcterms:modified>
</cp:coreProperties>
</file>